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202"/>
  </p:notesMasterIdLst>
  <p:handoutMasterIdLst>
    <p:handoutMasterId r:id="rId203"/>
  </p:handoutMasterIdLst>
  <p:sldIdLst>
    <p:sldId id="898" r:id="rId6"/>
    <p:sldId id="899" r:id="rId7"/>
    <p:sldId id="848" r:id="rId8"/>
    <p:sldId id="849" r:id="rId9"/>
    <p:sldId id="850" r:id="rId10"/>
    <p:sldId id="851" r:id="rId11"/>
    <p:sldId id="900" r:id="rId12"/>
    <p:sldId id="852" r:id="rId13"/>
    <p:sldId id="853" r:id="rId14"/>
    <p:sldId id="854" r:id="rId15"/>
    <p:sldId id="855" r:id="rId16"/>
    <p:sldId id="670" r:id="rId17"/>
    <p:sldId id="671" r:id="rId18"/>
    <p:sldId id="672" r:id="rId19"/>
    <p:sldId id="674" r:id="rId20"/>
    <p:sldId id="675" r:id="rId21"/>
    <p:sldId id="676" r:id="rId22"/>
    <p:sldId id="677" r:id="rId23"/>
    <p:sldId id="857" r:id="rId24"/>
    <p:sldId id="678" r:id="rId25"/>
    <p:sldId id="681" r:id="rId26"/>
    <p:sldId id="682" r:id="rId27"/>
    <p:sldId id="685" r:id="rId28"/>
    <p:sldId id="683" r:id="rId29"/>
    <p:sldId id="684" r:id="rId30"/>
    <p:sldId id="888" r:id="rId31"/>
    <p:sldId id="686" r:id="rId32"/>
    <p:sldId id="858" r:id="rId33"/>
    <p:sldId id="859" r:id="rId34"/>
    <p:sldId id="860" r:id="rId35"/>
    <p:sldId id="861" r:id="rId36"/>
    <p:sldId id="687" r:id="rId37"/>
    <p:sldId id="691" r:id="rId38"/>
    <p:sldId id="692" r:id="rId39"/>
    <p:sldId id="862" r:id="rId40"/>
    <p:sldId id="693" r:id="rId41"/>
    <p:sldId id="694" r:id="rId42"/>
    <p:sldId id="695" r:id="rId43"/>
    <p:sldId id="696" r:id="rId44"/>
    <p:sldId id="697" r:id="rId45"/>
    <p:sldId id="698" r:id="rId46"/>
    <p:sldId id="701" r:id="rId47"/>
    <p:sldId id="704" r:id="rId48"/>
    <p:sldId id="706" r:id="rId49"/>
    <p:sldId id="707" r:id="rId50"/>
    <p:sldId id="708" r:id="rId51"/>
    <p:sldId id="863" r:id="rId52"/>
    <p:sldId id="889" r:id="rId53"/>
    <p:sldId id="890" r:id="rId54"/>
    <p:sldId id="891" r:id="rId55"/>
    <p:sldId id="892" r:id="rId56"/>
    <p:sldId id="709" r:id="rId57"/>
    <p:sldId id="864" r:id="rId58"/>
    <p:sldId id="865" r:id="rId59"/>
    <p:sldId id="710" r:id="rId60"/>
    <p:sldId id="713" r:id="rId61"/>
    <p:sldId id="867" r:id="rId62"/>
    <p:sldId id="714" r:id="rId63"/>
    <p:sldId id="868" r:id="rId64"/>
    <p:sldId id="870" r:id="rId65"/>
    <p:sldId id="871" r:id="rId66"/>
    <p:sldId id="715" r:id="rId67"/>
    <p:sldId id="716" r:id="rId68"/>
    <p:sldId id="872" r:id="rId69"/>
    <p:sldId id="873" r:id="rId70"/>
    <p:sldId id="874" r:id="rId71"/>
    <p:sldId id="875" r:id="rId72"/>
    <p:sldId id="876" r:id="rId73"/>
    <p:sldId id="717" r:id="rId74"/>
    <p:sldId id="718" r:id="rId75"/>
    <p:sldId id="719" r:id="rId76"/>
    <p:sldId id="721" r:id="rId77"/>
    <p:sldId id="722" r:id="rId78"/>
    <p:sldId id="901" r:id="rId79"/>
    <p:sldId id="724" r:id="rId80"/>
    <p:sldId id="723" r:id="rId81"/>
    <p:sldId id="726" r:id="rId82"/>
    <p:sldId id="727" r:id="rId83"/>
    <p:sldId id="728" r:id="rId84"/>
    <p:sldId id="730" r:id="rId85"/>
    <p:sldId id="732" r:id="rId86"/>
    <p:sldId id="733" r:id="rId87"/>
    <p:sldId id="735" r:id="rId88"/>
    <p:sldId id="877" r:id="rId89"/>
    <p:sldId id="878" r:id="rId90"/>
    <p:sldId id="879" r:id="rId91"/>
    <p:sldId id="902" r:id="rId92"/>
    <p:sldId id="738" r:id="rId93"/>
    <p:sldId id="739" r:id="rId94"/>
    <p:sldId id="740" r:id="rId95"/>
    <p:sldId id="741" r:id="rId96"/>
    <p:sldId id="880" r:id="rId97"/>
    <p:sldId id="881" r:id="rId98"/>
    <p:sldId id="882" r:id="rId99"/>
    <p:sldId id="883" r:id="rId100"/>
    <p:sldId id="884" r:id="rId101"/>
    <p:sldId id="742" r:id="rId102"/>
    <p:sldId id="743" r:id="rId103"/>
    <p:sldId id="744" r:id="rId104"/>
    <p:sldId id="745" r:id="rId105"/>
    <p:sldId id="746" r:id="rId106"/>
    <p:sldId id="747" r:id="rId107"/>
    <p:sldId id="749" r:id="rId108"/>
    <p:sldId id="752" r:id="rId109"/>
    <p:sldId id="753" r:id="rId110"/>
    <p:sldId id="754" r:id="rId111"/>
    <p:sldId id="755" r:id="rId112"/>
    <p:sldId id="756" r:id="rId113"/>
    <p:sldId id="757" r:id="rId114"/>
    <p:sldId id="758" r:id="rId115"/>
    <p:sldId id="759" r:id="rId116"/>
    <p:sldId id="760" r:id="rId117"/>
    <p:sldId id="761" r:id="rId118"/>
    <p:sldId id="762" r:id="rId119"/>
    <p:sldId id="764" r:id="rId120"/>
    <p:sldId id="765" r:id="rId121"/>
    <p:sldId id="766" r:id="rId122"/>
    <p:sldId id="767" r:id="rId123"/>
    <p:sldId id="768" r:id="rId124"/>
    <p:sldId id="769" r:id="rId125"/>
    <p:sldId id="770" r:id="rId126"/>
    <p:sldId id="771" r:id="rId127"/>
    <p:sldId id="772" r:id="rId128"/>
    <p:sldId id="773" r:id="rId129"/>
    <p:sldId id="774" r:id="rId130"/>
    <p:sldId id="776" r:id="rId131"/>
    <p:sldId id="777" r:id="rId132"/>
    <p:sldId id="778" r:id="rId133"/>
    <p:sldId id="779" r:id="rId134"/>
    <p:sldId id="780" r:id="rId135"/>
    <p:sldId id="781" r:id="rId136"/>
    <p:sldId id="894" r:id="rId137"/>
    <p:sldId id="895" r:id="rId138"/>
    <p:sldId id="782" r:id="rId139"/>
    <p:sldId id="783" r:id="rId140"/>
    <p:sldId id="784" r:id="rId141"/>
    <p:sldId id="785" r:id="rId142"/>
    <p:sldId id="787" r:id="rId143"/>
    <p:sldId id="788" r:id="rId144"/>
    <p:sldId id="790" r:id="rId145"/>
    <p:sldId id="792" r:id="rId146"/>
    <p:sldId id="793" r:id="rId147"/>
    <p:sldId id="794" r:id="rId148"/>
    <p:sldId id="795" r:id="rId149"/>
    <p:sldId id="796" r:id="rId150"/>
    <p:sldId id="797" r:id="rId151"/>
    <p:sldId id="798" r:id="rId152"/>
    <p:sldId id="799" r:id="rId153"/>
    <p:sldId id="800" r:id="rId154"/>
    <p:sldId id="801" r:id="rId155"/>
    <p:sldId id="802" r:id="rId156"/>
    <p:sldId id="803" r:id="rId157"/>
    <p:sldId id="805" r:id="rId158"/>
    <p:sldId id="806" r:id="rId159"/>
    <p:sldId id="808" r:id="rId160"/>
    <p:sldId id="809" r:id="rId161"/>
    <p:sldId id="810" r:id="rId162"/>
    <p:sldId id="811" r:id="rId163"/>
    <p:sldId id="812" r:id="rId164"/>
    <p:sldId id="814" r:id="rId165"/>
    <p:sldId id="815" r:id="rId166"/>
    <p:sldId id="816" r:id="rId167"/>
    <p:sldId id="817" r:id="rId168"/>
    <p:sldId id="818" r:id="rId169"/>
    <p:sldId id="896" r:id="rId170"/>
    <p:sldId id="885" r:id="rId171"/>
    <p:sldId id="819" r:id="rId172"/>
    <p:sldId id="821" r:id="rId173"/>
    <p:sldId id="822" r:id="rId174"/>
    <p:sldId id="823" r:id="rId175"/>
    <p:sldId id="824" r:id="rId176"/>
    <p:sldId id="825" r:id="rId177"/>
    <p:sldId id="826" r:id="rId178"/>
    <p:sldId id="827" r:id="rId179"/>
    <p:sldId id="828" r:id="rId180"/>
    <p:sldId id="829" r:id="rId181"/>
    <p:sldId id="831" r:id="rId182"/>
    <p:sldId id="833" r:id="rId183"/>
    <p:sldId id="834" r:id="rId184"/>
    <p:sldId id="856" r:id="rId185"/>
    <p:sldId id="836" r:id="rId186"/>
    <p:sldId id="837" r:id="rId187"/>
    <p:sldId id="838" r:id="rId188"/>
    <p:sldId id="839" r:id="rId189"/>
    <p:sldId id="841" r:id="rId190"/>
    <p:sldId id="842" r:id="rId191"/>
    <p:sldId id="843" r:id="rId192"/>
    <p:sldId id="844" r:id="rId193"/>
    <p:sldId id="887" r:id="rId194"/>
    <p:sldId id="845" r:id="rId195"/>
    <p:sldId id="846" r:id="rId196"/>
    <p:sldId id="847" r:id="rId197"/>
    <p:sldId id="886" r:id="rId198"/>
    <p:sldId id="651" r:id="rId199"/>
    <p:sldId id="897" r:id="rId200"/>
    <p:sldId id="467" r:id="rId201"/>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33CC"/>
    <a:srgbClr val="FF3300"/>
    <a:srgbClr val="CFEDFE"/>
    <a:srgbClr val="003366"/>
    <a:srgbClr val="0000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3563" autoAdjust="0"/>
  </p:normalViewPr>
  <p:slideViewPr>
    <p:cSldViewPr>
      <p:cViewPr varScale="1">
        <p:scale>
          <a:sx n="109" d="100"/>
          <a:sy n="109" d="100"/>
        </p:scale>
        <p:origin x="1674" y="90"/>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theme" Target="theme/theme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204"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s>
</file>

<file path=ppt/_rels/viewProps.xml.rels><?xml version="1.0" encoding="UTF-8" standalone="yes"?>
<Relationships xmlns="http://schemas.openxmlformats.org/package/2006/relationships"><Relationship Id="rId1"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244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143000" y="685800"/>
            <a:ext cx="4572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93</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endParaRPr lang="zh-CN" altLang="en-US" smtClean="0"/>
          </a:p>
        </p:txBody>
      </p:sp>
      <p:sp>
        <p:nvSpPr>
          <p:cNvPr id="224260"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82215FED-8E28-4F9D-A83C-A31EB8BBF936}" type="slidenum">
              <a:rPr lang="en-US" altLang="zh-CN" sz="1200" b="0">
                <a:latin typeface="Garamond" panose="02020404030301010803" pitchFamily="18" charset="0"/>
                <a:ea typeface="宋体" panose="02010600030101010101" pitchFamily="2" charset="-122"/>
              </a:rPr>
              <a:pPr/>
              <a:t>102</a:t>
            </a:fld>
            <a:endParaRPr lang="en-US" altLang="zh-CN"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94703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194</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42104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p:spPr>
        <p:txBody>
          <a:bodyPr/>
          <a:lstStyle/>
          <a:p>
            <a:endParaRPr lang="zh-CN" altLang="en-US" smtClean="0"/>
          </a:p>
        </p:txBody>
      </p:sp>
      <p:sp>
        <p:nvSpPr>
          <p:cNvPr id="226308"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F5C25E1-7B7D-44F4-9C72-3B7AD5C78C8B}" type="slidenum">
              <a:rPr lang="zh-CN" altLang="en-US" sz="1200" b="0">
                <a:latin typeface="Garamond" panose="02020404030301010803" pitchFamily="18" charset="0"/>
                <a:ea typeface="宋体" panose="02010600030101010101" pitchFamily="2" charset="-122"/>
              </a:rPr>
              <a:pPr/>
              <a:t>195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84801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solidFill>
            <a:schemeClr val="bg1"/>
          </a:solidFill>
        </p:spPr>
        <p:txBody>
          <a:bodyPr/>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51189AD-F2F4-4036-BEE5-CB2057362E42}" type="slidenum">
              <a:rPr lang="en-US" altLang="zh-CN"/>
              <a:pPr/>
              <a:t>‹#›</a:t>
            </a:fld>
            <a:endParaRPr lang="en-US" altLang="zh-CN"/>
          </a:p>
        </p:txBody>
      </p:sp>
    </p:spTree>
    <p:extLst>
      <p:ext uri="{BB962C8B-B14F-4D97-AF65-F5344CB8AC3E}">
        <p14:creationId xmlns:p14="http://schemas.microsoft.com/office/powerpoint/2010/main" val="3899584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69119A4F-B564-43D7-8793-F864C6AE4B2F}" type="slidenum">
              <a:rPr lang="en-US" altLang="zh-CN"/>
              <a:pPr/>
              <a:t>‹#›</a:t>
            </a:fld>
            <a:endParaRPr lang="en-US" altLang="zh-CN"/>
          </a:p>
        </p:txBody>
      </p:sp>
    </p:spTree>
    <p:extLst>
      <p:ext uri="{BB962C8B-B14F-4D97-AF65-F5344CB8AC3E}">
        <p14:creationId xmlns:p14="http://schemas.microsoft.com/office/powerpoint/2010/main" val="3594637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3BF0963-8E13-49C2-B2B4-FAB1C72A0BA2}" type="slidenum">
              <a:rPr lang="en-US" altLang="zh-CN"/>
              <a:pPr/>
              <a:t>‹#›</a:t>
            </a:fld>
            <a:endParaRPr lang="en-US" altLang="zh-CN"/>
          </a:p>
        </p:txBody>
      </p:sp>
    </p:spTree>
    <p:extLst>
      <p:ext uri="{BB962C8B-B14F-4D97-AF65-F5344CB8AC3E}">
        <p14:creationId xmlns:p14="http://schemas.microsoft.com/office/powerpoint/2010/main" val="359400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79509964"/>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26E1891-C096-466E-A7D4-E452D08376CD}" type="slidenum">
              <a:rPr lang="en-US" altLang="zh-CN"/>
              <a:pPr/>
              <a:t>‹#›</a:t>
            </a:fld>
            <a:endParaRPr lang="en-US" altLang="zh-CN"/>
          </a:p>
        </p:txBody>
      </p:sp>
    </p:spTree>
    <p:extLst>
      <p:ext uri="{BB962C8B-B14F-4D97-AF65-F5344CB8AC3E}">
        <p14:creationId xmlns:p14="http://schemas.microsoft.com/office/powerpoint/2010/main" val="259833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749A81D-E853-4C24-945C-9ECD1665992D}" type="slidenum">
              <a:rPr lang="en-US" altLang="zh-CN"/>
              <a:pPr/>
              <a:t>‹#›</a:t>
            </a:fld>
            <a:endParaRPr lang="en-US" altLang="zh-CN"/>
          </a:p>
        </p:txBody>
      </p:sp>
    </p:spTree>
    <p:extLst>
      <p:ext uri="{BB962C8B-B14F-4D97-AF65-F5344CB8AC3E}">
        <p14:creationId xmlns:p14="http://schemas.microsoft.com/office/powerpoint/2010/main" val="3678499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10827C6-BFB6-4B64-9027-563346E0488C}" type="slidenum">
              <a:rPr lang="en-US" altLang="zh-CN"/>
              <a:pPr/>
              <a:t>‹#›</a:t>
            </a:fld>
            <a:endParaRPr lang="en-US" altLang="zh-CN"/>
          </a:p>
        </p:txBody>
      </p:sp>
    </p:spTree>
    <p:extLst>
      <p:ext uri="{BB962C8B-B14F-4D97-AF65-F5344CB8AC3E}">
        <p14:creationId xmlns:p14="http://schemas.microsoft.com/office/powerpoint/2010/main" val="252659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2C8B71E-C0B3-4073-8A2A-9852139FFCFE}" type="slidenum">
              <a:rPr lang="en-US" altLang="zh-CN"/>
              <a:pPr/>
              <a:t>‹#›</a:t>
            </a:fld>
            <a:endParaRPr lang="en-US" altLang="zh-CN"/>
          </a:p>
        </p:txBody>
      </p:sp>
    </p:spTree>
    <p:extLst>
      <p:ext uri="{BB962C8B-B14F-4D97-AF65-F5344CB8AC3E}">
        <p14:creationId xmlns:p14="http://schemas.microsoft.com/office/powerpoint/2010/main" val="3361862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A689D877-946A-44C8-9242-F02B4387756E}" type="slidenum">
              <a:rPr lang="en-US" altLang="zh-CN"/>
              <a:pPr/>
              <a:t>‹#›</a:t>
            </a:fld>
            <a:endParaRPr lang="en-US" altLang="zh-CN"/>
          </a:p>
        </p:txBody>
      </p:sp>
    </p:spTree>
    <p:extLst>
      <p:ext uri="{BB962C8B-B14F-4D97-AF65-F5344CB8AC3E}">
        <p14:creationId xmlns:p14="http://schemas.microsoft.com/office/powerpoint/2010/main" val="75862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9088089-D69D-46F7-B500-331A773D427F}" type="slidenum">
              <a:rPr lang="en-US" altLang="zh-CN"/>
              <a:pPr/>
              <a:t>‹#›</a:t>
            </a:fld>
            <a:endParaRPr lang="en-US" altLang="zh-CN"/>
          </a:p>
        </p:txBody>
      </p:sp>
    </p:spTree>
    <p:extLst>
      <p:ext uri="{BB962C8B-B14F-4D97-AF65-F5344CB8AC3E}">
        <p14:creationId xmlns:p14="http://schemas.microsoft.com/office/powerpoint/2010/main" val="3289758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7717775-D2A0-449A-BBDA-1B85A66C8A41}" type="slidenum">
              <a:rPr lang="en-US" altLang="zh-CN"/>
              <a:pPr/>
              <a:t>‹#›</a:t>
            </a:fld>
            <a:endParaRPr lang="en-US" altLang="zh-CN"/>
          </a:p>
        </p:txBody>
      </p:sp>
    </p:spTree>
    <p:extLst>
      <p:ext uri="{BB962C8B-B14F-4D97-AF65-F5344CB8AC3E}">
        <p14:creationId xmlns:p14="http://schemas.microsoft.com/office/powerpoint/2010/main" val="101245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5A7F10-2C69-4F02-BFA5-35340009DDDB}" type="slidenum">
              <a:rPr lang="en-US" altLang="zh-CN"/>
              <a:pPr/>
              <a:t>‹#›</a:t>
            </a:fld>
            <a:endParaRPr lang="en-US" altLang="zh-CN"/>
          </a:p>
        </p:txBody>
      </p:sp>
    </p:spTree>
    <p:extLst>
      <p:ext uri="{BB962C8B-B14F-4D97-AF65-F5344CB8AC3E}">
        <p14:creationId xmlns:p14="http://schemas.microsoft.com/office/powerpoint/2010/main" val="101865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2A096D-D9CB-4F2B-96B7-1C454100A00E}" type="slidenum">
              <a:rPr lang="en-US" altLang="zh-CN"/>
              <a:pPr/>
              <a:t>‹#›</a:t>
            </a:fld>
            <a:endParaRPr lang="en-US" altLang="zh-CN"/>
          </a:p>
        </p:txBody>
      </p:sp>
    </p:spTree>
    <p:extLst>
      <p:ext uri="{BB962C8B-B14F-4D97-AF65-F5344CB8AC3E}">
        <p14:creationId xmlns:p14="http://schemas.microsoft.com/office/powerpoint/2010/main" val="197992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E45DC73-5787-4CF3-A481-50A038A5A971}" type="slidenum">
              <a:rPr lang="en-US" altLang="zh-CN"/>
              <a:pPr/>
              <a:t>‹#›</a:t>
            </a:fld>
            <a:endParaRPr lang="en-US" altLang="zh-CN"/>
          </a:p>
        </p:txBody>
      </p:sp>
    </p:spTree>
    <p:extLst>
      <p:ext uri="{BB962C8B-B14F-4D97-AF65-F5344CB8AC3E}">
        <p14:creationId xmlns:p14="http://schemas.microsoft.com/office/powerpoint/2010/main" val="2864386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D754FDC-07DB-46EA-8028-99A7ABC15CEE}" type="slidenum">
              <a:rPr lang="en-US" altLang="zh-CN"/>
              <a:pPr/>
              <a:t>‹#›</a:t>
            </a:fld>
            <a:endParaRPr lang="en-US" altLang="zh-CN"/>
          </a:p>
        </p:txBody>
      </p:sp>
    </p:spTree>
    <p:extLst>
      <p:ext uri="{BB962C8B-B14F-4D97-AF65-F5344CB8AC3E}">
        <p14:creationId xmlns:p14="http://schemas.microsoft.com/office/powerpoint/2010/main" val="2214407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FAEA20-3147-4AAB-904F-E9D3670193F7}" type="slidenum">
              <a:rPr lang="en-US" altLang="zh-CN"/>
              <a:pPr/>
              <a:t>‹#›</a:t>
            </a:fld>
            <a:endParaRPr lang="en-US" altLang="zh-CN"/>
          </a:p>
        </p:txBody>
      </p:sp>
    </p:spTree>
    <p:extLst>
      <p:ext uri="{BB962C8B-B14F-4D97-AF65-F5344CB8AC3E}">
        <p14:creationId xmlns:p14="http://schemas.microsoft.com/office/powerpoint/2010/main" val="753639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898C8-A0C1-475A-8F09-975FFC9B7DA4}" type="slidenum">
              <a:rPr lang="en-US" altLang="zh-CN"/>
              <a:pPr/>
              <a:t>‹#›</a:t>
            </a:fld>
            <a:endParaRPr lang="en-US" altLang="zh-CN"/>
          </a:p>
        </p:txBody>
      </p:sp>
    </p:spTree>
    <p:extLst>
      <p:ext uri="{BB962C8B-B14F-4D97-AF65-F5344CB8AC3E}">
        <p14:creationId xmlns:p14="http://schemas.microsoft.com/office/powerpoint/2010/main" val="96465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25C0E42-7376-42B2-B3C6-98BE54C3BF75}" type="slidenum">
              <a:rPr lang="en-US" altLang="zh-CN"/>
              <a:pPr/>
              <a:t>‹#›</a:t>
            </a:fld>
            <a:endParaRPr lang="en-US" altLang="zh-CN"/>
          </a:p>
        </p:txBody>
      </p:sp>
    </p:spTree>
    <p:extLst>
      <p:ext uri="{BB962C8B-B14F-4D97-AF65-F5344CB8AC3E}">
        <p14:creationId xmlns:p14="http://schemas.microsoft.com/office/powerpoint/2010/main" val="379534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F43EF6F-239C-4EDA-B5D6-25071273E7BE}" type="slidenum">
              <a:rPr lang="en-US" altLang="zh-CN"/>
              <a:pPr/>
              <a:t>‹#›</a:t>
            </a:fld>
            <a:endParaRPr lang="en-US" altLang="zh-CN"/>
          </a:p>
        </p:txBody>
      </p:sp>
    </p:spTree>
    <p:extLst>
      <p:ext uri="{BB962C8B-B14F-4D97-AF65-F5344CB8AC3E}">
        <p14:creationId xmlns:p14="http://schemas.microsoft.com/office/powerpoint/2010/main" val="353180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11E73E5-8206-4B93-BAB6-A06787B77D24}" type="slidenum">
              <a:rPr lang="en-US" altLang="zh-CN"/>
              <a:pPr/>
              <a:t>‹#›</a:t>
            </a:fld>
            <a:endParaRPr lang="en-US" altLang="zh-CN"/>
          </a:p>
        </p:txBody>
      </p:sp>
    </p:spTree>
    <p:extLst>
      <p:ext uri="{BB962C8B-B14F-4D97-AF65-F5344CB8AC3E}">
        <p14:creationId xmlns:p14="http://schemas.microsoft.com/office/powerpoint/2010/main" val="3365176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D21E6C7-5861-49D9-BE7C-B7FE4CC18B13}" type="slidenum">
              <a:rPr lang="en-US" altLang="zh-CN"/>
              <a:pPr/>
              <a:t>‹#›</a:t>
            </a:fld>
            <a:endParaRPr lang="en-US" altLang="zh-CN"/>
          </a:p>
        </p:txBody>
      </p:sp>
    </p:spTree>
    <p:extLst>
      <p:ext uri="{BB962C8B-B14F-4D97-AF65-F5344CB8AC3E}">
        <p14:creationId xmlns:p14="http://schemas.microsoft.com/office/powerpoint/2010/main" val="3179237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5D5B1F1-024F-4F1D-B49D-A08F1671217A}" type="slidenum">
              <a:rPr lang="en-US" altLang="zh-CN"/>
              <a:pPr/>
              <a:t>‹#›</a:t>
            </a:fld>
            <a:endParaRPr lang="en-US" altLang="zh-CN"/>
          </a:p>
        </p:txBody>
      </p:sp>
    </p:spTree>
    <p:extLst>
      <p:ext uri="{BB962C8B-B14F-4D97-AF65-F5344CB8AC3E}">
        <p14:creationId xmlns:p14="http://schemas.microsoft.com/office/powerpoint/2010/main" val="18461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solidFill>
            <a:schemeClr val="bg1"/>
          </a:solidFill>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D7199FB8-BF1D-4643-BB7C-F93CA963C98A}" type="slidenum">
              <a:rPr lang="en-US" altLang="zh-CN"/>
              <a:pPr/>
              <a:t>‹#›</a:t>
            </a:fld>
            <a:endParaRPr lang="en-US" altLang="zh-CN"/>
          </a:p>
        </p:txBody>
      </p:sp>
    </p:spTree>
    <p:extLst>
      <p:ext uri="{BB962C8B-B14F-4D97-AF65-F5344CB8AC3E}">
        <p14:creationId xmlns:p14="http://schemas.microsoft.com/office/powerpoint/2010/main" val="334325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2F62610-4EBB-479B-8921-9DAC76666C15}" type="slidenum">
              <a:rPr lang="en-US" altLang="zh-CN"/>
              <a:pPr/>
              <a:t>‹#›</a:t>
            </a:fld>
            <a:endParaRPr lang="en-US" altLang="zh-CN"/>
          </a:p>
        </p:txBody>
      </p:sp>
    </p:spTree>
    <p:extLst>
      <p:ext uri="{BB962C8B-B14F-4D97-AF65-F5344CB8AC3E}">
        <p14:creationId xmlns:p14="http://schemas.microsoft.com/office/powerpoint/2010/main" val="277985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2F93F14-9E52-462B-820C-280329079461}" type="slidenum">
              <a:rPr lang="en-US" altLang="zh-CN"/>
              <a:pPr/>
              <a:t>‹#›</a:t>
            </a:fld>
            <a:endParaRPr lang="en-US" altLang="zh-CN"/>
          </a:p>
        </p:txBody>
      </p:sp>
    </p:spTree>
    <p:extLst>
      <p:ext uri="{BB962C8B-B14F-4D97-AF65-F5344CB8AC3E}">
        <p14:creationId xmlns:p14="http://schemas.microsoft.com/office/powerpoint/2010/main" val="235655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41DFDB6-2706-4186-BF59-71A362465C66}" type="slidenum">
              <a:rPr lang="en-US" altLang="zh-CN"/>
              <a:pPr/>
              <a:t>‹#›</a:t>
            </a:fld>
            <a:endParaRPr lang="en-US" altLang="zh-CN"/>
          </a:p>
        </p:txBody>
      </p:sp>
    </p:spTree>
    <p:extLst>
      <p:ext uri="{BB962C8B-B14F-4D97-AF65-F5344CB8AC3E}">
        <p14:creationId xmlns:p14="http://schemas.microsoft.com/office/powerpoint/2010/main" val="36248854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B053-6C77-4DBE-B528-29AB20E4520B}" type="slidenum">
              <a:rPr lang="en-US" altLang="zh-CN"/>
              <a:pPr/>
              <a:t>‹#›</a:t>
            </a:fld>
            <a:endParaRPr lang="en-US" altLang="zh-CN"/>
          </a:p>
        </p:txBody>
      </p:sp>
    </p:spTree>
    <p:extLst>
      <p:ext uri="{BB962C8B-B14F-4D97-AF65-F5344CB8AC3E}">
        <p14:creationId xmlns:p14="http://schemas.microsoft.com/office/powerpoint/2010/main" val="3105806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8854CC2-42E6-4AE3-AC40-D4CFFCDD7754}" type="slidenum">
              <a:rPr lang="en-US" altLang="zh-CN"/>
              <a:pPr/>
              <a:t>‹#›</a:t>
            </a:fld>
            <a:endParaRPr lang="en-US" altLang="zh-CN"/>
          </a:p>
        </p:txBody>
      </p:sp>
    </p:spTree>
    <p:extLst>
      <p:ext uri="{BB962C8B-B14F-4D97-AF65-F5344CB8AC3E}">
        <p14:creationId xmlns:p14="http://schemas.microsoft.com/office/powerpoint/2010/main" val="2961303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3DD1286-3639-4434-8412-63810B88ED54}" type="slidenum">
              <a:rPr lang="en-US" altLang="zh-CN"/>
              <a:pPr/>
              <a:t>‹#›</a:t>
            </a:fld>
            <a:endParaRPr lang="en-US" altLang="zh-CN"/>
          </a:p>
        </p:txBody>
      </p:sp>
    </p:spTree>
    <p:extLst>
      <p:ext uri="{BB962C8B-B14F-4D97-AF65-F5344CB8AC3E}">
        <p14:creationId xmlns:p14="http://schemas.microsoft.com/office/powerpoint/2010/main" val="1952689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0EFDBDA-F1EC-43C7-870B-7138B1907294}" type="slidenum">
              <a:rPr lang="en-US" altLang="zh-CN"/>
              <a:pPr/>
              <a:t>‹#›</a:t>
            </a:fld>
            <a:endParaRPr lang="en-US" altLang="zh-CN"/>
          </a:p>
        </p:txBody>
      </p:sp>
    </p:spTree>
    <p:extLst>
      <p:ext uri="{BB962C8B-B14F-4D97-AF65-F5344CB8AC3E}">
        <p14:creationId xmlns:p14="http://schemas.microsoft.com/office/powerpoint/2010/main" val="33004343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776006B-ED2E-4A7C-8E8A-489690D27740}" type="slidenum">
              <a:rPr lang="en-US" altLang="zh-CN"/>
              <a:pPr/>
              <a:t>‹#›</a:t>
            </a:fld>
            <a:endParaRPr lang="en-US" altLang="zh-CN"/>
          </a:p>
        </p:txBody>
      </p:sp>
    </p:spTree>
    <p:extLst>
      <p:ext uri="{BB962C8B-B14F-4D97-AF65-F5344CB8AC3E}">
        <p14:creationId xmlns:p14="http://schemas.microsoft.com/office/powerpoint/2010/main" val="2674169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0F2CA55-942E-480A-8F3B-D121E9A6286F}" type="slidenum">
              <a:rPr lang="en-US" altLang="zh-CN"/>
              <a:pPr/>
              <a:t>‹#›</a:t>
            </a:fld>
            <a:endParaRPr lang="en-US" altLang="zh-CN"/>
          </a:p>
        </p:txBody>
      </p:sp>
    </p:spTree>
    <p:extLst>
      <p:ext uri="{BB962C8B-B14F-4D97-AF65-F5344CB8AC3E}">
        <p14:creationId xmlns:p14="http://schemas.microsoft.com/office/powerpoint/2010/main" val="3133908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EC8E6DBF-0F9E-48B8-B766-7C88FC2867DC}" type="slidenum">
              <a:rPr lang="en-US" altLang="zh-CN"/>
              <a:pPr/>
              <a:t>‹#›</a:t>
            </a:fld>
            <a:endParaRPr lang="en-US" altLang="zh-CN"/>
          </a:p>
        </p:txBody>
      </p:sp>
    </p:spTree>
    <p:extLst>
      <p:ext uri="{BB962C8B-B14F-4D97-AF65-F5344CB8AC3E}">
        <p14:creationId xmlns:p14="http://schemas.microsoft.com/office/powerpoint/2010/main" val="217190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5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19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2480FBD-5F51-4E5E-BE33-E4196D6A7486}" type="slidenum">
              <a:rPr lang="en-US" altLang="zh-CN"/>
              <a:pPr/>
              <a:t>‹#›</a:t>
            </a:fld>
            <a:endParaRPr lang="en-US" altLang="zh-CN"/>
          </a:p>
        </p:txBody>
      </p:sp>
    </p:spTree>
    <p:extLst>
      <p:ext uri="{BB962C8B-B14F-4D97-AF65-F5344CB8AC3E}">
        <p14:creationId xmlns:p14="http://schemas.microsoft.com/office/powerpoint/2010/main" val="24286754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9796B012-4C70-4CA5-8377-AFF6C2A3C236}" type="slidenum">
              <a:rPr lang="en-US" altLang="zh-CN"/>
              <a:pPr/>
              <a:t>‹#›</a:t>
            </a:fld>
            <a:endParaRPr lang="en-US" altLang="zh-CN"/>
          </a:p>
        </p:txBody>
      </p:sp>
    </p:spTree>
    <p:extLst>
      <p:ext uri="{BB962C8B-B14F-4D97-AF65-F5344CB8AC3E}">
        <p14:creationId xmlns:p14="http://schemas.microsoft.com/office/powerpoint/2010/main" val="523418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0E597AA-6EB3-4C51-9D38-2135C65490C3}" type="slidenum">
              <a:rPr lang="en-US" altLang="zh-CN"/>
              <a:pPr/>
              <a:t>‹#›</a:t>
            </a:fld>
            <a:endParaRPr lang="en-US" altLang="zh-CN"/>
          </a:p>
        </p:txBody>
      </p:sp>
    </p:spTree>
    <p:extLst>
      <p:ext uri="{BB962C8B-B14F-4D97-AF65-F5344CB8AC3E}">
        <p14:creationId xmlns:p14="http://schemas.microsoft.com/office/powerpoint/2010/main" val="1741403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F4B5BAE-7AB5-48A6-80BD-EE06B61287FF}" type="slidenum">
              <a:rPr lang="en-US" altLang="zh-CN"/>
              <a:pPr/>
              <a:t>‹#›</a:t>
            </a:fld>
            <a:endParaRPr lang="en-US" altLang="zh-CN"/>
          </a:p>
        </p:txBody>
      </p:sp>
    </p:spTree>
    <p:extLst>
      <p:ext uri="{BB962C8B-B14F-4D97-AF65-F5344CB8AC3E}">
        <p14:creationId xmlns:p14="http://schemas.microsoft.com/office/powerpoint/2010/main" val="2524103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6600042-815D-4797-B5C1-A18F78881721}" type="slidenum">
              <a:rPr lang="en-US" altLang="zh-CN"/>
              <a:pPr/>
              <a:t>‹#›</a:t>
            </a:fld>
            <a:endParaRPr lang="en-US" altLang="zh-CN"/>
          </a:p>
        </p:txBody>
      </p:sp>
    </p:spTree>
    <p:extLst>
      <p:ext uri="{BB962C8B-B14F-4D97-AF65-F5344CB8AC3E}">
        <p14:creationId xmlns:p14="http://schemas.microsoft.com/office/powerpoint/2010/main" val="1990023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2C5F82A-EBB0-4ED0-A1C6-FF2349353BB0}" type="slidenum">
              <a:rPr lang="en-US" altLang="zh-CN"/>
              <a:pPr/>
              <a:t>‹#›</a:t>
            </a:fld>
            <a:endParaRPr lang="en-US" altLang="zh-CN"/>
          </a:p>
        </p:txBody>
      </p:sp>
    </p:spTree>
    <p:extLst>
      <p:ext uri="{BB962C8B-B14F-4D97-AF65-F5344CB8AC3E}">
        <p14:creationId xmlns:p14="http://schemas.microsoft.com/office/powerpoint/2010/main" val="1248672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4DF6503-BA45-498C-865E-DDAFD7302832}" type="slidenum">
              <a:rPr lang="en-US" altLang="zh-CN"/>
              <a:pPr/>
              <a:t>‹#›</a:t>
            </a:fld>
            <a:endParaRPr lang="en-US" altLang="zh-CN"/>
          </a:p>
        </p:txBody>
      </p:sp>
    </p:spTree>
    <p:extLst>
      <p:ext uri="{BB962C8B-B14F-4D97-AF65-F5344CB8AC3E}">
        <p14:creationId xmlns:p14="http://schemas.microsoft.com/office/powerpoint/2010/main" val="2386210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7629582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81996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8375647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9244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8FD1D770-500D-4F85-B360-2B4E85299843}" type="slidenum">
              <a:rPr lang="en-US" altLang="zh-CN"/>
              <a:pPr/>
              <a:t>‹#›</a:t>
            </a:fld>
            <a:endParaRPr lang="en-US" altLang="zh-CN"/>
          </a:p>
        </p:txBody>
      </p:sp>
    </p:spTree>
    <p:extLst>
      <p:ext uri="{BB962C8B-B14F-4D97-AF65-F5344CB8AC3E}">
        <p14:creationId xmlns:p14="http://schemas.microsoft.com/office/powerpoint/2010/main" val="882799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10020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71040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599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231061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857813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322115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98651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13A29E-95F1-432F-83EF-65C7E16B73CC}" type="slidenum">
              <a:rPr lang="en-US" altLang="zh-CN"/>
              <a:pPr/>
              <a:t>‹#›</a:t>
            </a:fld>
            <a:endParaRPr lang="en-US" altLang="zh-CN"/>
          </a:p>
        </p:txBody>
      </p:sp>
    </p:spTree>
    <p:extLst>
      <p:ext uri="{BB962C8B-B14F-4D97-AF65-F5344CB8AC3E}">
        <p14:creationId xmlns:p14="http://schemas.microsoft.com/office/powerpoint/2010/main" val="305489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99EBB21-A244-411F-98BF-1497A798DDD5}" type="slidenum">
              <a:rPr lang="en-US" altLang="zh-CN"/>
              <a:pPr/>
              <a:t>‹#›</a:t>
            </a:fld>
            <a:endParaRPr lang="en-US" altLang="zh-CN"/>
          </a:p>
        </p:txBody>
      </p:sp>
    </p:spTree>
    <p:extLst>
      <p:ext uri="{BB962C8B-B14F-4D97-AF65-F5344CB8AC3E}">
        <p14:creationId xmlns:p14="http://schemas.microsoft.com/office/powerpoint/2010/main" val="162907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B6A514F-7392-47F2-8020-2C41BE23619A}" type="slidenum">
              <a:rPr lang="en-US" altLang="zh-CN"/>
              <a:pPr/>
              <a:t>‹#›</a:t>
            </a:fld>
            <a:endParaRPr lang="en-US" altLang="zh-CN"/>
          </a:p>
        </p:txBody>
      </p:sp>
    </p:spTree>
    <p:extLst>
      <p:ext uri="{BB962C8B-B14F-4D97-AF65-F5344CB8AC3E}">
        <p14:creationId xmlns:p14="http://schemas.microsoft.com/office/powerpoint/2010/main" val="73176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0D6B6FAD-8DE1-44E2-BD14-E6896DA394CB}" type="slidenum">
              <a:rPr lang="en-US" altLang="zh-CN"/>
              <a:pPr/>
              <a:t>‹#›</a:t>
            </a:fld>
            <a:endParaRPr lang="en-US" altLang="zh-CN"/>
          </a:p>
        </p:txBody>
      </p:sp>
    </p:spTree>
    <p:extLst>
      <p:ext uri="{BB962C8B-B14F-4D97-AF65-F5344CB8AC3E}">
        <p14:creationId xmlns:p14="http://schemas.microsoft.com/office/powerpoint/2010/main" val="228115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323850" y="1125538"/>
            <a:ext cx="8386763" cy="547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29" name="Line 8"/>
          <p:cNvSpPr>
            <a:spLocks noChangeShapeType="1"/>
          </p:cNvSpPr>
          <p:nvPr userDrawn="1"/>
        </p:nvSpPr>
        <p:spPr bwMode="auto">
          <a:xfrm>
            <a:off x="179388" y="620713"/>
            <a:ext cx="88773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Rectangle 9"/>
          <p:cNvSpPr>
            <a:spLocks noGrp="1" noChangeArrowheads="1"/>
          </p:cNvSpPr>
          <p:nvPr>
            <p:ph type="title"/>
          </p:nvPr>
        </p:nvSpPr>
        <p:spPr bwMode="auto">
          <a:xfrm>
            <a:off x="107950" y="128588"/>
            <a:ext cx="6696075" cy="7080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fld id="{FE61789F-CCE2-4F94-8D3D-A51124C8B86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A4B959F3-337D-463B-BE7E-B17B5659CE03}" type="slidenum">
              <a:rPr lang="en-US" altLang="zh-CN"/>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Lst>
  <p:timing>
    <p:tnLst>
      <p:par>
        <p:cTn id="1" dur="indefinite" restart="never" nodeType="tmRoot"/>
      </p:par>
    </p:tnLst>
  </p:timing>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2C7B7B5E-EF1C-4119-964A-F66A94B9D076}" type="slidenum">
              <a:rPr lang="en-US" altLang="zh-CN"/>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96.xml"/><Relationship Id="rId3" Type="http://schemas.openxmlformats.org/officeDocument/2006/relationships/slide" Target="slide8.xml"/><Relationship Id="rId7"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57.wmf"/><Relationship Id="rId5" Type="http://schemas.openxmlformats.org/officeDocument/2006/relationships/oleObject" Target="../embeddings/oleObject14.bin"/><Relationship Id="rId4" Type="http://schemas.openxmlformats.org/officeDocument/2006/relationships/image" Target="../media/image56.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4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44.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0.wmf"/></Relationships>
</file>

<file path=ppt/slides/_rels/slide1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jpeg"/><Relationship Id="rId5" Type="http://schemas.openxmlformats.org/officeDocument/2006/relationships/image" Target="../media/image61.emf"/><Relationship Id="rId4" Type="http://schemas.openxmlformats.org/officeDocument/2006/relationships/oleObject" Target="../embeddings/Microsoft_Word_97_-_2003___1.doc"/></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hyperlink" Target="ds-06.ppt#-1,1,&#31532;&#20845;&#31456;  &#38598;&#21512;&#19982;&#23383;&#20856; " TargetMode="Externa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5.jpe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7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1.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6.bin"/><Relationship Id="rId4" Type="http://schemas.openxmlformats.org/officeDocument/2006/relationships/image" Target="../media/image42.wmf"/></Relationships>
</file>

<file path=ppt/slides/_rels/slide8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7.wmf"/><Relationship Id="rId3" Type="http://schemas.openxmlformats.org/officeDocument/2006/relationships/oleObject" Target="../embeddings/oleObject7.bin"/><Relationship Id="rId7" Type="http://schemas.openxmlformats.org/officeDocument/2006/relationships/image" Target="../media/image44.wmf"/><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46.wmf"/><Relationship Id="rId5" Type="http://schemas.openxmlformats.org/officeDocument/2006/relationships/image" Target="../media/image35.jpeg"/><Relationship Id="rId10" Type="http://schemas.openxmlformats.org/officeDocument/2006/relationships/oleObject" Target="../embeddings/oleObject10.bin"/><Relationship Id="rId4" Type="http://schemas.openxmlformats.org/officeDocument/2006/relationships/image" Target="../media/image43.wmf"/><Relationship Id="rId9" Type="http://schemas.openxmlformats.org/officeDocument/2006/relationships/image" Target="../media/image45.wmf"/></Relationships>
</file>

<file path=ppt/slides/_rels/slide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9.wmf"/><Relationship Id="rId4"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7952848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5671"/>
            <a:ext cx="5292080" cy="784225"/>
          </a:xfrm>
        </p:spPr>
        <p:txBody>
          <a:bodyPr lIns="92075" tIns="46038" rIns="92075" bIns="46038"/>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341438"/>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1114425" y="1592263"/>
            <a:ext cx="6589713" cy="504825"/>
            <a:chOff x="589" y="913"/>
            <a:chExt cx="4151"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9388"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6740" name="Group 123"/>
          <p:cNvGrpSpPr>
            <a:grpSpLocks/>
          </p:cNvGrpSpPr>
          <p:nvPr/>
        </p:nvGrpSpPr>
        <p:grpSpPr bwMode="auto">
          <a:xfrm>
            <a:off x="3552825" y="2230438"/>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08"/>
              <a:chOff x="4377" y="1820"/>
              <a:chExt cx="1044" cy="308"/>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08"/>
              <a:chOff x="2329" y="2335"/>
              <a:chExt cx="1088" cy="308"/>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89" cy="308"/>
              <a:chOff x="4369" y="2335"/>
              <a:chExt cx="1089"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155575" y="117475"/>
            <a:ext cx="5580063" cy="719138"/>
          </a:xfrm>
        </p:spPr>
        <p:txBody>
          <a:bodyPr/>
          <a:lstStyle/>
          <a:p>
            <a:pPr algn="ctr"/>
            <a:r>
              <a:rPr lang="zh-CN" altLang="en-US" sz="3200" b="1" smtClean="0">
                <a:solidFill>
                  <a:schemeClr val="tx2"/>
                </a:solidFill>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179388" y="115888"/>
            <a:ext cx="5915025" cy="739775"/>
          </a:xfrm>
        </p:spPr>
        <p:txBody>
          <a:bodyPr/>
          <a:lstStyle/>
          <a:p>
            <a:pPr algn="ctr"/>
            <a:r>
              <a:rPr lang="zh-CN" altLang="en-US" sz="3200" b="1" smtClean="0">
                <a:solidFill>
                  <a:schemeClr val="tx2"/>
                </a:solidFill>
                <a:ea typeface="华文新魏" panose="02010800040101010101" pitchFamily="2" charset="-122"/>
              </a:rPr>
              <a:t>线索化二叉树的类定义</a:t>
            </a:r>
          </a:p>
        </p:txBody>
      </p:sp>
      <p:sp>
        <p:nvSpPr>
          <p:cNvPr id="207876" name="Rectangle 4"/>
          <p:cNvSpPr>
            <a:spLocks noGrp="1" noChangeArrowheads="1"/>
          </p:cNvSpPr>
          <p:nvPr>
            <p:ph type="body" idx="1"/>
          </p:nvPr>
        </p:nvSpPr>
        <p:spPr>
          <a:xfrm>
            <a:off x="590550" y="1304925"/>
            <a:ext cx="8229600" cy="5040313"/>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线索标志</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zh-CN" altLang="en-US" sz="2400" dirty="0">
                <a:solidFill>
                  <a:schemeClr val="tx2"/>
                </a:solidFill>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item</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data(item)</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body" idx="1"/>
          </p:nvPr>
        </p:nvSpPr>
        <p:spPr>
          <a:xfrm>
            <a:off x="250825" y="620713"/>
            <a:ext cx="8893175" cy="558006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rPr>
              <a:t>template &lt;class</a:t>
            </a:r>
            <a:r>
              <a:rPr lang="en-US" altLang="zh-CN" sz="2000" dirty="0">
                <a:latin typeface="Times New Roman" panose="02020603050405020304" pitchFamily="18" charset="0"/>
              </a:rPr>
              <a:t> T</a:t>
            </a:r>
            <a:r>
              <a:rPr lang="en-US" altLang="zh-CN" sz="2000" b="1" dirty="0">
                <a:latin typeface="Times New Roman" panose="02020603050405020304" pitchFamily="18" charset="0"/>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线索化二叉树类</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pre)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中序遍历建立线索二叉树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寻找结点</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(NULL)</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建立中序线索二叉树</a:t>
            </a:r>
          </a:p>
          <a:p>
            <a:pPr>
              <a:lnSpc>
                <a:spcPct val="105000"/>
              </a:lnSpc>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寻找中序下第一个结点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Last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寻找中序下最后一个结点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Next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寻找结点在中序下的后继结点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Prior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寻找结点在中序下的前驱结点</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950" y="-1588"/>
            <a:ext cx="6696075" cy="720726"/>
          </a:xfrm>
        </p:spPr>
        <p:txBody>
          <a:bodyPr/>
          <a:lstStyle/>
          <a:p>
            <a:pPr algn="ctr"/>
            <a:r>
              <a:rPr lang="zh-CN" altLang="en-US" sz="3200" b="1" smtClean="0">
                <a:solidFill>
                  <a:schemeClr val="tx2"/>
                </a:solidFill>
                <a:ea typeface="华文新魏" panose="02010800040101010101" pitchFamily="2" charset="-122"/>
              </a:rPr>
              <a:t>通过中序遍历建立中序线索化二叉树</a:t>
            </a:r>
          </a:p>
        </p:txBody>
      </p:sp>
      <p:sp>
        <p:nvSpPr>
          <p:cNvPr id="210947" name="Rectangle 3"/>
          <p:cNvSpPr>
            <a:spLocks noGrp="1" noChangeArrowheads="1"/>
          </p:cNvSpPr>
          <p:nvPr>
            <p:ph type="body" idx="1"/>
          </p:nvPr>
        </p:nvSpPr>
        <p:spPr>
          <a:xfrm>
            <a:off x="179388" y="765175"/>
            <a:ext cx="8785225" cy="2159000"/>
          </a:xfrm>
          <a:ln>
            <a:solidFill>
              <a:schemeClr val="tx2"/>
            </a:solidFill>
          </a:ln>
        </p:spPr>
        <p:txBody>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solidFill>
                  <a:srgbClr val="FF0000"/>
                </a:solidFill>
                <a:latin typeface="Times New Roman" panose="02020603050405020304" pitchFamily="18" charset="0"/>
                <a:ea typeface="隶书" panose="02010509060101010101" pitchFamily="49" charset="-122"/>
              </a:rPr>
              <a:t>createInThread</a:t>
            </a:r>
            <a:r>
              <a:rPr lang="en-US" altLang="zh-CN" sz="1600" dirty="0" smtClean="0">
                <a:solidFill>
                  <a:srgbClr val="FF0000"/>
                </a:solidFill>
                <a:latin typeface="Times New Roman" panose="02020603050405020304" pitchFamily="18" charset="0"/>
                <a:ea typeface="隶书" panose="02010509060101010101" pitchFamily="49" charset="-122"/>
              </a:rPr>
              <a:t> </a:t>
            </a:r>
            <a:r>
              <a:rPr lang="en-US" altLang="zh-CN" sz="1600" dirty="0">
                <a:solidFill>
                  <a:srgbClr val="FF0000"/>
                </a:solidFill>
                <a:latin typeface="Times New Roman" panose="02020603050405020304" pitchFamily="18" charset="0"/>
                <a:ea typeface="隶书" panose="02010509060101010101" pitchFamily="49" charset="-122"/>
              </a:rPr>
              <a:t>(root,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pre</a:t>
            </a:r>
            <a:r>
              <a:rPr lang="en-US" altLang="zh-CN" sz="1600" dirty="0" smtClean="0">
                <a:latin typeface="楷体_GB2312" pitchFamily="49" charset="-122"/>
              </a:rPr>
              <a:t>-</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smtClean="0">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后处理</a:t>
            </a:r>
            <a:r>
              <a:rPr lang="zh-CN" altLang="en-US" sz="1600" dirty="0">
                <a:solidFill>
                  <a:schemeClr val="tx2"/>
                </a:solidFill>
                <a:latin typeface="Times New Roman" panose="02020603050405020304" pitchFamily="18" charset="0"/>
                <a:ea typeface="隶书" panose="02010509060101010101" pitchFamily="49" charset="-122"/>
              </a:rPr>
              <a:t>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9388"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template &lt;class </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void </a:t>
            </a:r>
            <a:r>
              <a:rPr lang="en-US" altLang="zh-CN" sz="1600" b="0" dirty="0" err="1" smtClean="0">
                <a:latin typeface="Times New Roman" panose="02020603050405020304" pitchFamily="18" charset="0"/>
                <a:ea typeface="隶书" panose="02010509060101010101" pitchFamily="49" charset="-122"/>
              </a:rPr>
              <a:t>ThreadTree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t>
            </a:r>
            <a:r>
              <a:rPr lang="en-US" altLang="zh-CN" sz="1600" b="0" dirty="0" smtClean="0">
                <a:latin typeface="Times New Roman" panose="02020603050405020304" pitchFamily="18" charset="0"/>
                <a:ea typeface="隶书" panose="02010509060101010101" pitchFamily="49" charset="-122"/>
              </a:rPr>
              <a:t>current</a:t>
            </a: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*&amp; </a:t>
            </a:r>
            <a:r>
              <a:rPr lang="en-US" altLang="zh-CN" sz="1600" b="0" dirty="0" smtClean="0">
                <a:latin typeface="Times New Roman" panose="02020603050405020304" pitchFamily="18" charset="0"/>
                <a:ea typeface="隶书" panose="02010509060101010101" pitchFamily="49" charset="-122"/>
              </a:rPr>
              <a:t>pre)</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通过中序遍历</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 == NULL)</a:t>
            </a:r>
            <a:r>
              <a:rPr lang="en-US" altLang="zh-CN" sz="16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NULL)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pre</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if </a:t>
            </a:r>
            <a:r>
              <a:rPr lang="en-US" altLang="zh-CN" sz="1600" b="0" dirty="0" smtClean="0">
                <a:latin typeface="Times New Roman" panose="02020603050405020304" pitchFamily="18" charset="0"/>
                <a:ea typeface="隶书" panose="02010509060101010101" pitchFamily="49" charset="-122"/>
              </a:rPr>
              <a:t>(pre != NULL</a:t>
            </a:r>
            <a:r>
              <a:rPr lang="en-US" altLang="zh-CN" sz="1600" dirty="0" smtClean="0">
                <a:latin typeface="Times New Roman" panose="02020603050405020304" pitchFamily="18" charset="0"/>
                <a:ea typeface="隶书" panose="02010509060101010101" pitchFamily="49" charset="-122"/>
              </a:rPr>
              <a:t> &amp;&amp; </a:t>
            </a:r>
            <a:r>
              <a:rPr lang="en-US" altLang="zh-CN" sz="1600" b="0" dirty="0" smtClean="0">
                <a:latin typeface="Times New Roman" panose="02020603050405020304" pitchFamily="18" charset="0"/>
                <a:ea typeface="隶书" panose="02010509060101010101" pitchFamily="49" charset="-122"/>
              </a:rPr>
              <a:t>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NULL)</a:t>
            </a:r>
            <a:r>
              <a:rPr lang="en-US" altLang="zh-CN" sz="1600" dirty="0" smtClean="0">
                <a:latin typeface="Times New Roman" panose="02020603050405020304" pitchFamily="18" charset="0"/>
                <a:ea typeface="隶书" panose="02010509060101010101" pitchFamily="49" charset="-122"/>
              </a:rPr>
              <a:t> {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前驱跟上</a:t>
            </a:r>
            <a:r>
              <a:rPr lang="en-US" altLang="zh-CN" sz="1600" b="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7452320" y="6220153"/>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281" y="407385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3124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3795713" y="7921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3733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4267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4800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5334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838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990600" y="23923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144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1981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2514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3048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5334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5476875" y="23923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5943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6477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7010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7543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1371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1493838" y="4144963"/>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1981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2514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3048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3581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4800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4933950" y="41449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5410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5943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6477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7010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2362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5638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3276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5257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4495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3733800"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784225"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5029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4800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3124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3795713"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3733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4267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4800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5334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838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990600"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144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1981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2514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3048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5334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5476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5943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6477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7010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7543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1371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1493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1981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2514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3048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3581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4800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4933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5410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5943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6477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7010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2362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5638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3276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5257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4495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3636963"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838200"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838200" y="1271588"/>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1600200"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3124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3795713" y="5762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3733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4267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4800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5334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838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990600" y="21764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144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1981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2514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3048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5334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5476875" y="21764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5943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6477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7010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7543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1371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1752600" y="3929063"/>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1981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2514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3048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3581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4800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4933950" y="39290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5410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5943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6477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7010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2362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5638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3276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5257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4495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3527425"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1143000" y="1185863"/>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1600200"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1706563"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2468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1295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4933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1981200"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2438400"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1905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3382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5486400"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2581275"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3343275"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6507163" y="332581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6172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4724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3403600"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6477000" y="30368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6172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6858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357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zh-CN" altLang="en-US" sz="2800" dirty="0" smtClean="0">
                <a:solidFill>
                  <a:schemeClr val="tx2"/>
                </a:solidFill>
                <a:latin typeface="Times New Roman" panose="02020603050405020304" pitchFamily="18" charset="0"/>
              </a:rPr>
              <a:t>：</a:t>
            </a:r>
            <a:r>
              <a:rPr lang="en-US" altLang="zh-CN" sz="2800" dirty="0" smtClean="0">
                <a:solidFill>
                  <a:schemeClr val="tx2"/>
                </a:solidFill>
                <a:latin typeface="Times New Roman" panose="02020603050405020304" pitchFamily="18" charset="0"/>
              </a:rPr>
              <a:t>cs.cug.edu.cn</a:t>
            </a:r>
            <a:endParaRPr lang="en-US" altLang="zh-CN" sz="2800" dirty="0">
              <a:solidFill>
                <a:schemeClr val="tx2"/>
              </a:solidFill>
              <a:latin typeface="Times New Roman" panose="02020603050405020304" pitchFamily="18" charset="0"/>
            </a:endParaRPr>
          </a:p>
        </p:txBody>
      </p:sp>
      <p:sp>
        <p:nvSpPr>
          <p:cNvPr id="27652" name="Text Box 5"/>
          <p:cNvSpPr txBox="1">
            <a:spLocks noChangeArrowheads="1"/>
          </p:cNvSpPr>
          <p:nvPr/>
        </p:nvSpPr>
        <p:spPr bwMode="auto">
          <a:xfrm>
            <a:off x="6264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smtClean="0">
                <a:latin typeface="Times New Roman" panose="02020603050405020304" pitchFamily="18" charset="0"/>
                <a:ea typeface="宋体" panose="02010600030101010101" pitchFamily="2" charset="-122"/>
              </a:rPr>
              <a:t>202.114.207.64 </a:t>
            </a:r>
            <a:endParaRPr lang="en-US" altLang="zh-CN" sz="2400" dirty="0">
              <a:latin typeface="Times New Roman" panose="02020603050405020304" pitchFamily="18" charset="0"/>
              <a:ea typeface="宋体" panose="02010600030101010101" pitchFamily="2" charset="-122"/>
            </a:endParaRPr>
          </a:p>
        </p:txBody>
      </p:sp>
      <p:graphicFrame>
        <p:nvGraphicFramePr>
          <p:cNvPr id="27653" name="Object 3"/>
          <p:cNvGraphicFramePr>
            <a:graphicFrameLocks noChangeAspect="1"/>
          </p:cNvGraphicFramePr>
          <p:nvPr/>
        </p:nvGraphicFramePr>
        <p:xfrm>
          <a:off x="539750" y="1258888"/>
          <a:ext cx="5686425" cy="3621087"/>
        </p:xfrm>
        <a:graphic>
          <a:graphicData uri="http://schemas.openxmlformats.org/presentationml/2006/ole">
            <mc:AlternateContent xmlns:mc="http://schemas.openxmlformats.org/markup-compatibility/2006">
              <mc:Choice xmlns:v="urn:schemas-microsoft-com:vml" Requires="v">
                <p:oleObj spid="_x0000_s27680"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258888"/>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3505200"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7239000" y="12842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7054850" y="857250"/>
            <a:ext cx="1403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2286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2808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3352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2819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2819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1371600" y="1844675"/>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1295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1371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1371600" y="4495800"/>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647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4030663" y="2189163"/>
            <a:ext cx="4933950"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a:latin typeface="Times New Roman" panose="02020603050405020304" pitchFamily="18" charset="0"/>
                <a:ea typeface="隶书" panose="02010509060101010101" pitchFamily="49" charset="-122"/>
              </a:rPr>
              <a:t>if (current</a:t>
            </a:r>
            <a:r>
              <a:rPr lang="en-US" altLang="zh-CN" sz="2800">
                <a:latin typeface="楷体_GB2312" pitchFamily="49" charset="-122"/>
                <a:ea typeface="楷体_GB2312" pitchFamily="49" charset="-12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rtag </a:t>
            </a:r>
            <a:r>
              <a:rPr lang="en-US" altLang="zh-CN" sz="2800" i="1">
                <a:latin typeface="Times New Roman" panose="02020603050405020304" pitchFamily="18" charset="0"/>
                <a:ea typeface="隶书" panose="02010509060101010101" pitchFamily="49" charset="-122"/>
                <a:sym typeface="Symbol" panose="05050102010706020507" pitchFamily="18" charset="2"/>
              </a:rPr>
              <a:t>==</a:t>
            </a:r>
            <a:r>
              <a:rPr lang="en-US" altLang="zh-CN" sz="280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a:latin typeface="楷体_GB2312" pitchFamily="49" charset="-122"/>
                <a:ea typeface="楷体_GB2312" pitchFamily="49" charset="-122"/>
                <a:sym typeface="Symbol" panose="05050102010706020507" pitchFamily="18" charset="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rightChild</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else   </a:t>
            </a:r>
            <a:r>
              <a:rPr lang="en-US" altLang="zh-CN" sz="2800">
                <a:solidFill>
                  <a:schemeClr val="tx2"/>
                </a:solidFill>
                <a:sym typeface="Symbol" panose="05050102010706020507" pitchFamily="18" charset="2"/>
              </a:rPr>
              <a:t>//</a:t>
            </a:r>
            <a:r>
              <a:rPr lang="en-US" altLang="zh-CN" sz="2800">
                <a:solidFill>
                  <a:schemeClr val="tx2"/>
                </a:solidFill>
                <a:latin typeface="Times New Roman" panose="02020603050405020304" pitchFamily="18" charset="0"/>
                <a:sym typeface="Symbol" panose="05050102010706020507" pitchFamily="18" charset="2"/>
              </a:rPr>
              <a:t>current</a:t>
            </a:r>
            <a:r>
              <a:rPr lang="en-US" altLang="zh-CN" sz="2800">
                <a:solidFill>
                  <a:schemeClr val="tx2"/>
                </a:solidFill>
                <a:latin typeface="楷体_GB2312" pitchFamily="49" charset="-122"/>
                <a:ea typeface="楷体_GB2312" pitchFamily="49" charset="-122"/>
              </a:rPr>
              <a:t>-&gt;</a:t>
            </a:r>
            <a:r>
              <a:rPr lang="en-US" altLang="zh-CN" sz="2800">
                <a:solidFill>
                  <a:schemeClr val="tx2"/>
                </a:solidFill>
                <a:latin typeface="Times New Roman" panose="02020603050405020304" pitchFamily="18" charset="0"/>
                <a:sym typeface="Symbol" panose="05050102010706020507" pitchFamily="18" charset="2"/>
              </a:rPr>
              <a:t>rtag == 0</a:t>
            </a:r>
            <a:endParaRPr lang="en-US" altLang="zh-CN" sz="280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1905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914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228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1524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2895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2438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3429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2895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990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1506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611188" y="2816225"/>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1979613"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1763713"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3149600" y="3752850"/>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3887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3789363" y="620713"/>
            <a:ext cx="4895850" cy="14398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a:solidFill>
                  <a:schemeClr val="tx2"/>
                </a:solidFill>
                <a:ea typeface="华文新魏" panose="02010800040101010101" pitchFamily="2" charset="-122"/>
              </a:rPr>
              <a:t>寻找当前结点在中序</a:t>
            </a:r>
            <a:br>
              <a:rPr lang="zh-CN" altLang="en-US">
                <a:solidFill>
                  <a:schemeClr val="tx2"/>
                </a:solidFill>
                <a:ea typeface="华文新魏" panose="02010800040101010101" pitchFamily="2" charset="-122"/>
              </a:rPr>
            </a:br>
            <a:r>
              <a:rPr lang="zh-CN" altLang="en-US">
                <a:solidFill>
                  <a:schemeClr val="tx2"/>
                </a:solidFill>
                <a:ea typeface="华文新魏" panose="02010800040101010101" pitchFamily="2" charset="-122"/>
              </a:rPr>
              <a:t>下的后继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3636963" y="620713"/>
            <a:ext cx="4895850" cy="1439862"/>
          </a:xfrm>
        </p:spPr>
        <p:txBody>
          <a:bodyPr/>
          <a:lstStyle/>
          <a:p>
            <a:r>
              <a:rPr lang="zh-CN" altLang="en-US" sz="4000" b="1" smtClean="0">
                <a:solidFill>
                  <a:schemeClr val="tx2"/>
                </a:solidFill>
                <a:ea typeface="华文新魏" panose="02010800040101010101" pitchFamily="2" charset="-122"/>
              </a:rPr>
              <a:t>寻找当前结点在中序</a:t>
            </a:r>
            <a:br>
              <a:rPr lang="zh-CN" altLang="en-US" sz="4000" b="1" smtClean="0">
                <a:solidFill>
                  <a:schemeClr val="tx2"/>
                </a:solidFill>
                <a:ea typeface="华文新魏" panose="02010800040101010101" pitchFamily="2" charset="-122"/>
              </a:rPr>
            </a:br>
            <a:r>
              <a:rPr lang="zh-CN" altLang="en-US" sz="4000" b="1" smtClean="0">
                <a:solidFill>
                  <a:schemeClr val="tx2"/>
                </a:solidFill>
                <a:ea typeface="华文新魏" panose="02010800040101010101" pitchFamily="2" charset="-122"/>
              </a:rPr>
              <a:t>下的前驱</a:t>
            </a:r>
          </a:p>
        </p:txBody>
      </p:sp>
      <p:sp>
        <p:nvSpPr>
          <p:cNvPr id="222243" name="Rectangle 35"/>
          <p:cNvSpPr>
            <a:spLocks noGrp="1" noChangeArrowheads="1"/>
          </p:cNvSpPr>
          <p:nvPr>
            <p:ph type="body" idx="1"/>
          </p:nvPr>
        </p:nvSpPr>
        <p:spPr>
          <a:xfrm>
            <a:off x="3781425" y="2135188"/>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215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179388" y="115888"/>
            <a:ext cx="5868987" cy="1047750"/>
          </a:xfrm>
        </p:spPr>
        <p:txBody>
          <a:bodyPr/>
          <a:lstStyle/>
          <a:p>
            <a:pPr algn="ctr"/>
            <a:r>
              <a:rPr lang="zh-CN" altLang="en-US" sz="3200" b="1" smtClean="0">
                <a:solidFill>
                  <a:schemeClr val="tx2"/>
                </a:solidFill>
                <a:ea typeface="华文新魏" panose="02010800040101010101" pitchFamily="2" charset="-122"/>
              </a:rPr>
              <a:t>在中序线索化二叉树中部分</a:t>
            </a:r>
            <a:br>
              <a:rPr lang="zh-CN" altLang="en-US" sz="3200" b="1" smtClean="0">
                <a:solidFill>
                  <a:schemeClr val="tx2"/>
                </a:solidFill>
                <a:ea typeface="华文新魏" panose="02010800040101010101" pitchFamily="2" charset="-122"/>
              </a:rPr>
            </a:br>
            <a:r>
              <a:rPr lang="zh-CN" altLang="en-US" sz="3200" b="1" smtClean="0">
                <a:solidFill>
                  <a:schemeClr val="tx2"/>
                </a:solidFill>
                <a:ea typeface="华文新魏" panose="02010800040101010101" pitchFamily="2" charset="-122"/>
              </a:rPr>
              <a:t>成员函数的实现</a:t>
            </a:r>
          </a:p>
        </p:txBody>
      </p:sp>
      <p:sp>
        <p:nvSpPr>
          <p:cNvPr id="223236" name="Rectangle 4"/>
          <p:cNvSpPr>
            <a:spLocks noGrp="1" noChangeArrowheads="1"/>
          </p:cNvSpPr>
          <p:nvPr>
            <p:ph type="body" idx="1"/>
          </p:nvPr>
        </p:nvSpPr>
        <p:spPr>
          <a:xfrm>
            <a:off x="107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smtClean="0">
                <a:latin typeface="Times New Roman" panose="02020603050405020304" pitchFamily="18" charset="0"/>
                <a:ea typeface="隶书" panose="02010509060101010101" pitchFamily="49" charset="-122"/>
              </a:rPr>
              <a:t>First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a:t>
            </a:r>
            <a:r>
              <a:rPr lang="zh-CN" altLang="en-US" sz="2400" dirty="0" smtClean="0">
                <a:solidFill>
                  <a:schemeClr val="tx2"/>
                </a:solidFill>
                <a:latin typeface="Times New Roman" panose="02020603050405020304" pitchFamily="18" charset="0"/>
                <a:ea typeface="隶书" panose="02010509060101010101" pitchFamily="49" charset="-122"/>
              </a:rPr>
              <a:t>中</a:t>
            </a: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5536" y="169758"/>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a:t>
            </a:r>
            <a:r>
              <a:rPr lang="zh-CN" altLang="en-US" sz="2200" b="0" dirty="0" smtClean="0">
                <a:solidFill>
                  <a:schemeClr val="tx2"/>
                </a:solidFill>
                <a:latin typeface="Times New Roman" panose="02020603050405020304" pitchFamily="18" charset="0"/>
                <a:ea typeface="隶书" panose="02010509060101010101" pitchFamily="49" charset="-122"/>
              </a:rPr>
              <a:t>序下</a:t>
            </a:r>
            <a:r>
              <a:rPr lang="zh-CN" altLang="en-US" sz="2200" b="0" dirty="0">
                <a:solidFill>
                  <a:schemeClr val="tx2"/>
                </a:solidFill>
                <a:latin typeface="Times New Roman" panose="02020603050405020304" pitchFamily="18" charset="0"/>
                <a:ea typeface="隶书" panose="02010509060101010101" pitchFamily="49" charset="-122"/>
              </a:rPr>
              <a:t>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endParaRPr lang="en-US" altLang="zh-CN" sz="2200" b="0" dirty="0" smtClean="0">
              <a:latin typeface="Times New Roman" panose="02020603050405020304" pitchFamily="18" charset="0"/>
            </a:endParaRP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smtClean="0">
                <a:latin typeface="Times New Roman" panose="02020603050405020304" pitchFamily="18" charset="0"/>
              </a:rPr>
              <a:t>::</a:t>
            </a:r>
            <a:r>
              <a:rPr lang="en-US" altLang="zh-CN" sz="2200" b="0" dirty="0" err="1" smtClean="0">
                <a:latin typeface="Times New Roman" panose="02020603050405020304" pitchFamily="18" charset="0"/>
              </a:rPr>
              <a:t>Inorder</a:t>
            </a:r>
            <a:r>
              <a:rPr lang="en-US" altLang="zh-CN" sz="2200" b="0" dirty="0" smtClean="0">
                <a:latin typeface="Times New Roman" panose="02020603050405020304" pitchFamily="18" charset="0"/>
              </a:rPr>
              <a:t> </a:t>
            </a:r>
            <a:r>
              <a:rPr lang="en-US" altLang="zh-CN" sz="2200" b="0" dirty="0">
                <a:latin typeface="Times New Roman" panose="02020603050405020304" pitchFamily="18" charset="0"/>
              </a:rPr>
              <a:t>(void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r>
              <a:rPr lang="en-US" altLang="zh-CN" sz="2200" b="0" dirty="0" smtClean="0">
                <a:latin typeface="Times New Roman" panose="02020603050405020304" pitchFamily="18" charset="0"/>
              </a:rPr>
              <a:t>{</a:t>
            </a:r>
          </a:p>
          <a:p>
            <a:pPr algn="just">
              <a:spcBef>
                <a:spcPct val="10000"/>
              </a:spcBef>
            </a:pPr>
            <a:r>
              <a:rPr lang="en-US" altLang="zh-CN" sz="2200" b="0" dirty="0" smtClean="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smtClean="0">
                <a:latin typeface="Times New Roman" panose="02020603050405020304" pitchFamily="18" charset="0"/>
              </a:rPr>
              <a:t>};</a:t>
            </a:r>
            <a:endParaRPr lang="en-US" altLang="zh-CN" sz="2200"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615950" y="2205038"/>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8" y="1770"/>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1"/>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4"/>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173038" y="193675"/>
            <a:ext cx="5340350" cy="708025"/>
          </a:xfrm>
        </p:spPr>
        <p:txBody>
          <a:bodyPr/>
          <a:lstStyle/>
          <a:p>
            <a:pPr algn="ctr"/>
            <a:r>
              <a:rPr lang="zh-CN" altLang="en-US" b="1" smtClean="0">
                <a:solidFill>
                  <a:schemeClr val="tx2"/>
                </a:solidFill>
                <a:ea typeface="华文新魏" panose="02010800040101010101" pitchFamily="2" charset="-122"/>
              </a:rPr>
              <a:t>前序线索化二叉树</a:t>
            </a:r>
          </a:p>
        </p:txBody>
      </p:sp>
      <p:sp>
        <p:nvSpPr>
          <p:cNvPr id="226344" name="Rectangle 40"/>
          <p:cNvSpPr>
            <a:spLocks noGrp="1" noChangeArrowheads="1"/>
          </p:cNvSpPr>
          <p:nvPr>
            <p:ph type="body" idx="1"/>
          </p:nvPr>
        </p:nvSpPr>
        <p:spPr>
          <a:xfrm>
            <a:off x="251520" y="1298575"/>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r>
              <a:rPr lang="en-US" altLang="zh-CN" sz="3000" b="1" dirty="0" smtClean="0">
                <a:latin typeface="仿宋_GB2312" pitchFamily="49" charset="-122"/>
                <a:ea typeface="仿宋_GB2312" pitchFamily="49" charset="-122"/>
              </a:rPr>
              <a:t>/</a:t>
            </a:r>
            <a:r>
              <a:rPr lang="zh-CN" altLang="en-US" sz="3000" b="1" dirty="0" smtClean="0">
                <a:latin typeface="仿宋_GB2312" pitchFamily="49" charset="-122"/>
                <a:ea typeface="仿宋_GB2312" pitchFamily="49" charset="-122"/>
              </a:rPr>
              <a:t>前驱</a:t>
            </a:r>
            <a:endParaRPr lang="zh-CN" altLang="en-US" sz="3000" b="1" dirty="0">
              <a:latin typeface="仿宋_GB2312" pitchFamily="49" charset="-122"/>
              <a:ea typeface="仿宋_GB2312" pitchFamily="49" charset="-122"/>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465138" y="3605213"/>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后序序列</a:t>
            </a:r>
            <a:endParaRPr lang="zh-CN" altLang="en-US" sz="32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D B E C A</a:t>
            </a:r>
            <a:endParaRPr lang="en-US" altLang="zh-CN" sz="3200"/>
          </a:p>
        </p:txBody>
      </p:sp>
      <p:sp>
        <p:nvSpPr>
          <p:cNvPr id="134147" name="Text Box 8"/>
          <p:cNvSpPr txBox="1">
            <a:spLocks noChangeArrowheads="1"/>
          </p:cNvSpPr>
          <p:nvPr/>
        </p:nvSpPr>
        <p:spPr bwMode="auto">
          <a:xfrm>
            <a:off x="251520" y="4800600"/>
            <a:ext cx="325368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latin typeface="仿宋_GB2312" pitchFamily="49" charset="-122"/>
                <a:ea typeface="仿宋_GB2312" pitchFamily="49" charset="-122"/>
              </a:rPr>
              <a:t>在后序线索化二</a:t>
            </a:r>
          </a:p>
          <a:p>
            <a:r>
              <a:rPr lang="zh-CN" altLang="en-US" sz="3200" dirty="0">
                <a:latin typeface="仿宋_GB2312" pitchFamily="49" charset="-122"/>
                <a:ea typeface="仿宋_GB2312" pitchFamily="49" charset="-122"/>
              </a:rPr>
              <a:t>叉树中寻找当前</a:t>
            </a:r>
          </a:p>
          <a:p>
            <a:r>
              <a:rPr lang="zh-CN" altLang="en-US" sz="3200" dirty="0">
                <a:latin typeface="仿宋_GB2312" pitchFamily="49" charset="-122"/>
                <a:ea typeface="仿宋_GB2312" pitchFamily="49" charset="-122"/>
              </a:rPr>
              <a:t>结点的</a:t>
            </a:r>
            <a:r>
              <a:rPr lang="zh-CN" altLang="en-US" sz="3200" dirty="0" smtClean="0">
                <a:latin typeface="仿宋_GB2312" pitchFamily="49" charset="-122"/>
                <a:ea typeface="仿宋_GB2312" pitchFamily="49" charset="-122"/>
              </a:rPr>
              <a:t>后继</a:t>
            </a:r>
            <a:r>
              <a:rPr lang="en-US" altLang="zh-CN" sz="3200" dirty="0" smtClean="0">
                <a:latin typeface="仿宋_GB2312" pitchFamily="49" charset="-122"/>
                <a:ea typeface="仿宋_GB2312" pitchFamily="49" charset="-122"/>
              </a:rPr>
              <a:t>/</a:t>
            </a:r>
            <a:r>
              <a:rPr lang="zh-CN" altLang="en-US" sz="3200" dirty="0" smtClean="0">
                <a:latin typeface="仿宋_GB2312" pitchFamily="49" charset="-122"/>
                <a:ea typeface="仿宋_GB2312" pitchFamily="49" charset="-122"/>
              </a:rPr>
              <a:t>前驱</a:t>
            </a:r>
            <a:endParaRPr lang="zh-CN" altLang="en-US" sz="2400" dirty="0">
              <a:latin typeface="仿宋_GB2312" pitchFamily="49" charset="-122"/>
              <a:ea typeface="仿宋_GB2312" pitchFamily="49" charset="-122"/>
            </a:endParaRPr>
          </a:p>
        </p:txBody>
      </p:sp>
      <p:grpSp>
        <p:nvGrpSpPr>
          <p:cNvPr id="134149" name="Group 49"/>
          <p:cNvGrpSpPr>
            <a:grpSpLocks/>
          </p:cNvGrpSpPr>
          <p:nvPr/>
        </p:nvGrpSpPr>
        <p:grpSpPr bwMode="auto">
          <a:xfrm>
            <a:off x="561975" y="1160463"/>
            <a:ext cx="8258175" cy="5122862"/>
            <a:chOff x="354" y="731"/>
            <a:chExt cx="5202" cy="3227"/>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44" y="1067"/>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8"/>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62"/>
              <a:ext cx="2033"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3"/>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153988" y="195263"/>
            <a:ext cx="5554662" cy="687387"/>
          </a:xfrm>
        </p:spPr>
        <p:txBody>
          <a:bodyPr/>
          <a:lstStyle/>
          <a:p>
            <a:pPr algn="ctr"/>
            <a:r>
              <a:rPr lang="zh-CN" altLang="en-US" b="1" smtClean="0">
                <a:solidFill>
                  <a:schemeClr val="tx2"/>
                </a:solidFill>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101600" y="1101725"/>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539750" y="5472113"/>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79375" y="153988"/>
            <a:ext cx="3600450" cy="828675"/>
          </a:xfrm>
        </p:spPr>
        <p:txBody>
          <a:bodyPr/>
          <a:lstStyle/>
          <a:p>
            <a:pPr algn="ctr"/>
            <a:r>
              <a:rPr lang="zh-CN" altLang="en-US" sz="4000" b="1" smtClean="0">
                <a:solidFill>
                  <a:srgbClr val="CC3300"/>
                </a:solidFill>
                <a:ea typeface="华文新魏" panose="02010800040101010101" pitchFamily="2" charset="-122"/>
              </a:rPr>
              <a:t>树与森林</a:t>
            </a:r>
            <a:endParaRPr lang="zh-CN" altLang="en-US" sz="5400" smtClean="0">
              <a:ea typeface="华文新魏" panose="02010800040101010101" pitchFamily="2" charset="-122"/>
            </a:endParaRPr>
          </a:p>
        </p:txBody>
      </p:sp>
      <p:grpSp>
        <p:nvGrpSpPr>
          <p:cNvPr id="135173" name="Group 60"/>
          <p:cNvGrpSpPr>
            <a:grpSpLocks/>
          </p:cNvGrpSpPr>
          <p:nvPr/>
        </p:nvGrpSpPr>
        <p:grpSpPr bwMode="auto">
          <a:xfrm>
            <a:off x="812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1113"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854075"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3311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196850" y="652463"/>
            <a:ext cx="5581650" cy="733425"/>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2</a:t>
            </a:r>
            <a:r>
              <a:rPr lang="zh-CN" altLang="en-US" sz="4000" b="1" smtClean="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type="body" idx="1"/>
          </p:nvPr>
        </p:nvSpPr>
        <p:spPr>
          <a:xfrm>
            <a:off x="627063" y="3719513"/>
            <a:ext cx="7940675" cy="2481262"/>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12713" y="690563"/>
            <a:ext cx="6311900" cy="685800"/>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3</a:t>
            </a:r>
            <a:r>
              <a:rPr lang="zh-CN" altLang="en-US" sz="4000" b="1" smtClean="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type="body" idx="1"/>
          </p:nvPr>
        </p:nvSpPr>
        <p:spPr>
          <a:xfrm>
            <a:off x="647700" y="5084763"/>
            <a:ext cx="8013700" cy="1189037"/>
          </a:xfrm>
        </p:spPr>
        <p:txBody>
          <a:bodyPr/>
          <a:lstStyle/>
          <a:p>
            <a:pPr>
              <a:lnSpc>
                <a:spcPct val="105000"/>
              </a:lnSpc>
              <a:spcBef>
                <a:spcPct val="0"/>
              </a:spcBef>
              <a:buClr>
                <a:srgbClr val="800080"/>
              </a:buClr>
              <a:buSzPct val="50000"/>
              <a:defRPr/>
            </a:pPr>
            <a:r>
              <a:rPr lang="zh-CN" altLang="en-US" sz="3000" b="1">
                <a:ea typeface="仿宋_GB2312" pitchFamily="49" charset="-122"/>
              </a:rPr>
              <a:t>无序树情形链表中各结点顺序任意，有序树必须自左向右链接各个子女结点。</a:t>
            </a:r>
          </a:p>
        </p:txBody>
      </p:sp>
      <p:grpSp>
        <p:nvGrpSpPr>
          <p:cNvPr id="137220" name="Group 4"/>
          <p:cNvGrpSpPr>
            <a:grpSpLocks/>
          </p:cNvGrpSpPr>
          <p:nvPr/>
        </p:nvGrpSpPr>
        <p:grpSpPr bwMode="auto">
          <a:xfrm>
            <a:off x="989013"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3779838" y="1412875"/>
            <a:ext cx="4464050" cy="3552825"/>
            <a:chOff x="2449" y="1192"/>
            <a:chExt cx="2812"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08"/>
              <a:chOff x="3424" y="1194"/>
              <a:chExt cx="658" cy="308"/>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08"/>
              <a:chOff x="3424" y="1194"/>
              <a:chExt cx="658" cy="308"/>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1" cy="310"/>
              <a:chOff x="4740" y="1192"/>
              <a:chExt cx="521" cy="310"/>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08"/>
              <a:chOff x="3424" y="1194"/>
              <a:chExt cx="658" cy="308"/>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1" cy="310"/>
              <a:chOff x="4740" y="1192"/>
              <a:chExt cx="521" cy="310"/>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1" cy="310"/>
              <a:chOff x="4740" y="1192"/>
              <a:chExt cx="521" cy="310"/>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179388" y="115888"/>
            <a:ext cx="6624637" cy="1100137"/>
          </a:xfrm>
        </p:spPr>
        <p:txBody>
          <a:bodyPr/>
          <a:lstStyle/>
          <a:p>
            <a:pPr algn="ctr"/>
            <a:r>
              <a:rPr lang="zh-CN" altLang="en-US" sz="5400" b="1" smtClean="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type="body" idx="1"/>
          </p:nvPr>
        </p:nvSpPr>
        <p:spPr>
          <a:xfrm>
            <a:off x="1187624" y="148488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48064" y="5013176"/>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79388" y="673100"/>
            <a:ext cx="6491287" cy="668338"/>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4</a:t>
            </a:r>
            <a:r>
              <a:rPr lang="zh-CN" altLang="en-US" sz="4000" b="1" smtClean="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type="body" idx="1"/>
          </p:nvPr>
        </p:nvSpPr>
        <p:spPr>
          <a:xfrm>
            <a:off x="698500" y="1376363"/>
            <a:ext cx="7834313" cy="4932362"/>
          </a:xfrm>
        </p:spPr>
        <p:txBody>
          <a:bodyPr/>
          <a:lstStyle/>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为此，设置等长的结点，每个结点包含的指针个数相等，等于树的度（</a:t>
            </a:r>
            <a:r>
              <a:rPr lang="en-US" altLang="zh-CN" sz="3000" b="1">
                <a:latin typeface="Times New Roman" panose="02020603050405020304" pitchFamily="18" charset="0"/>
                <a:ea typeface="仿宋_GB2312" pitchFamily="49" charset="-122"/>
              </a:rPr>
              <a:t>degree</a:t>
            </a:r>
            <a:r>
              <a:rPr lang="zh-CN" altLang="en-US" sz="3000" b="1">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1066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863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381000" y="3489325"/>
            <a:ext cx="2651125" cy="579438"/>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79388" y="673100"/>
            <a:ext cx="5627687" cy="703263"/>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5</a:t>
            </a:r>
            <a:r>
              <a:rPr lang="zh-CN" altLang="en-US" sz="4000" b="1" smtClean="0">
                <a:solidFill>
                  <a:schemeClr val="tx2"/>
                </a:solidFill>
                <a:latin typeface="华文新魏" panose="02010800040101010101" pitchFamily="2" charset="-122"/>
                <a:ea typeface="华文新魏" panose="02010800040101010101" pitchFamily="2" charset="-122"/>
              </a:rPr>
              <a:t>、子女</a:t>
            </a:r>
            <a:r>
              <a:rPr lang="en-US" altLang="zh-CN" sz="4000" b="1" smtClean="0">
                <a:solidFill>
                  <a:schemeClr val="tx2"/>
                </a:solidFill>
                <a:latin typeface="华文新魏" panose="02010800040101010101" pitchFamily="2" charset="-122"/>
                <a:ea typeface="华文新魏" panose="02010800040101010101" pitchFamily="2" charset="-122"/>
              </a:rPr>
              <a:t>-</a:t>
            </a:r>
            <a:r>
              <a:rPr lang="zh-CN" altLang="en-US" sz="4000" b="1" smtClean="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type="body" idx="1"/>
          </p:nvPr>
        </p:nvSpPr>
        <p:spPr>
          <a:xfrm>
            <a:off x="590550" y="1376363"/>
            <a:ext cx="819467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1905000" y="2124075"/>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611188" y="2097088"/>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1905000" y="1160463"/>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627063"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179388" y="115888"/>
            <a:ext cx="5653087"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用子女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兄弟表示实现的</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51908" name="Rectangle 4"/>
          <p:cNvSpPr>
            <a:spLocks noGrp="1" noChangeArrowheads="1"/>
          </p:cNvSpPr>
          <p:nvPr>
            <p:ph type="body" idx="1"/>
          </p:nvPr>
        </p:nvSpPr>
        <p:spPr>
          <a:xfrm>
            <a:off x="395288" y="1412875"/>
            <a:ext cx="8229600" cy="45339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value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fc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ns = NULL</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 (value)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(fc)</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(ns)</a:t>
            </a:r>
            <a:r>
              <a:rPr lang="en-US" altLang="zh-CN" sz="2400" b="1" dirty="0">
                <a:latin typeface="Times New Roman" panose="02020603050405020304" pitchFamily="18" charset="0"/>
                <a:ea typeface="隶书" panose="02010509060101010101" pitchFamily="49" charset="-122"/>
              </a:rPr>
              <a:t> {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noChangeArrowheads="1"/>
          </p:cNvSpPr>
          <p:nvPr>
            <p:ph type="body" idx="1"/>
          </p:nvPr>
        </p:nvSpPr>
        <p:spPr>
          <a:xfrm>
            <a:off x="627063" y="803275"/>
            <a:ext cx="8229600" cy="5541963"/>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树类</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private: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根指针及当前指针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为根的树中搜索</a:t>
            </a:r>
            <a:r>
              <a:rPr lang="en-US" altLang="zh-CN" sz="2000" b="1" dirty="0">
                <a:solidFill>
                  <a:schemeClr val="tx2"/>
                </a:solidFill>
                <a:latin typeface="Times New Roman" panose="02020603050405020304" pitchFamily="18" charset="0"/>
                <a:ea typeface="隶书" panose="02010509060101010101" pitchFamily="49" charset="-122"/>
              </a:rPr>
              <a:t>value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RemovesubTree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Tree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 current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Root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置根结点为当前结点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return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FirstChild</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将当前结点的第一个子女置为当前结点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bool</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NextSibling</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将当前结点的下一个兄弟置为当前结点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将当前结点的双亲置为当前结点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搜索含</a:t>
            </a:r>
            <a:r>
              <a:rPr lang="en-US" altLang="zh-CN" sz="2000" dirty="0">
                <a:solidFill>
                  <a:schemeClr val="tx2"/>
                </a:solidFill>
                <a:latin typeface="Times New Roman" panose="02020603050405020304" pitchFamily="18" charset="0"/>
                <a:ea typeface="隶书" panose="02010509060101010101" pitchFamily="49" charset="-122"/>
              </a:rPr>
              <a:t>value</a:t>
            </a:r>
            <a:r>
              <a:rPr lang="zh-CN" altLang="en-US" sz="2000" dirty="0">
                <a:solidFill>
                  <a:schemeClr val="tx2"/>
                </a:solidFill>
                <a:latin typeface="Times New Roman" panose="02020603050405020304" pitchFamily="18" charset="0"/>
                <a:ea typeface="隶书" panose="02010509060101010101" pitchFamily="49" charset="-122"/>
              </a:rPr>
              <a:t>的结点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使之成为当前结点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树的其他公共操作</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179388" y="188913"/>
            <a:ext cx="6096000" cy="7397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type="body" idx="1"/>
          </p:nvPr>
        </p:nvSpPr>
        <p:spPr>
          <a:xfrm>
            <a:off x="663575" y="1450975"/>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4"/>
          <p:cNvSpPr>
            <a:spLocks noGrp="1" noChangeArrowheads="1"/>
          </p:cNvSpPr>
          <p:nvPr>
            <p:ph type="body" idx="1"/>
          </p:nvPr>
        </p:nvSpPr>
        <p:spPr>
          <a:xfrm>
            <a:off x="627063" y="800100"/>
            <a:ext cx="8408987" cy="5724525"/>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置当前结点的双亲结点为当前结点</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current</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root) </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空树或根无双亲</a:t>
            </a:r>
            <a:endParaRPr lang="zh-CN" altLang="en-US"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err="1">
                <a:latin typeface="Times New Roman" panose="02020603050405020304" pitchFamily="18" charset="0"/>
                <a:ea typeface="隶书" panose="02010509060101010101" pitchFamily="49" charset="-122"/>
              </a:rPr>
              <a:t>FindParent</a:t>
            </a:r>
            <a:r>
              <a:rPr lang="en-US" altLang="zh-CN" sz="2400" dirty="0">
                <a:latin typeface="Times New Roman" panose="02020603050405020304" pitchFamily="18" charset="0"/>
                <a:ea typeface="隶书" panose="02010509060101010101" pitchFamily="49" charset="-122"/>
              </a:rPr>
              <a:t> (root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从根开始找</a:t>
            </a:r>
            <a:r>
              <a:rPr lang="zh-CN" altLang="en-US" sz="2400" b="1" dirty="0">
                <a:solidFill>
                  <a:schemeClr val="tx2"/>
                </a:solidFill>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p</a:t>
            </a:r>
            <a:r>
              <a:rPr lang="zh-CN" altLang="en-US" sz="24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type="body" idx="1"/>
          </p:nvPr>
        </p:nvSpPr>
        <p:spPr>
          <a:xfrm>
            <a:off x="468313" y="692150"/>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FindParent</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在根为*</a:t>
            </a:r>
            <a:r>
              <a:rPr lang="en-US" altLang="zh-CN" sz="2000" b="1"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的树中找*</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是*</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递归搜索以*</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663575" y="765175"/>
            <a:ext cx="8229600"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7950" y="84138"/>
            <a:ext cx="6408738" cy="823912"/>
          </a:xfrm>
        </p:spPr>
        <p:txBody>
          <a:bodyPr/>
          <a:lstStyle/>
          <a:p>
            <a:pPr algn="ctr"/>
            <a:r>
              <a:rPr lang="zh-CN" altLang="en-US" sz="4000" b="1" smtClean="0">
                <a:solidFill>
                  <a:schemeClr val="tx2"/>
                </a:solidFill>
                <a:ea typeface="华文新魏" panose="02010800040101010101" pitchFamily="2" charset="-122"/>
              </a:rPr>
              <a:t>树和森林的概念</a:t>
            </a:r>
          </a:p>
        </p:txBody>
      </p:sp>
      <p:sp>
        <p:nvSpPr>
          <p:cNvPr id="306179" name="Rectangle 3"/>
          <p:cNvSpPr>
            <a:spLocks noGrp="1" noChangeArrowheads="1"/>
          </p:cNvSpPr>
          <p:nvPr>
            <p:ph type="body" idx="1"/>
          </p:nvPr>
        </p:nvSpPr>
        <p:spPr>
          <a:xfrm>
            <a:off x="468313" y="1125538"/>
            <a:ext cx="8243887"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a:lnSpc>
                <a:spcPct val="105000"/>
              </a:lnSpc>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2320925" y="5157788"/>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a:xfrm>
            <a:off x="663575" y="765175"/>
            <a:ext cx="8229600" cy="5613400"/>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在树中找当前结点的兄弟</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4967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182563" y="185738"/>
            <a:ext cx="6346825" cy="614362"/>
          </a:xfrm>
        </p:spPr>
        <p:txBody>
          <a:bodyPr/>
          <a:lstStyle/>
          <a:p>
            <a:pPr algn="ctr"/>
            <a:r>
              <a:rPr lang="zh-CN" altLang="en-US" b="1" dirty="0" smtClean="0">
                <a:solidFill>
                  <a:schemeClr val="tx2"/>
                </a:solidFill>
                <a:ea typeface="华文新魏" panose="02010800040101010101" pitchFamily="2" charset="-122"/>
              </a:rPr>
              <a:t>树的遍历</a:t>
            </a:r>
            <a:endParaRPr lang="zh-CN" altLang="en-US" sz="5400" b="1" dirty="0" smtClean="0">
              <a:solidFill>
                <a:schemeClr val="tx2"/>
              </a:solidFill>
              <a:ea typeface="华文新魏" panose="02010800040101010101" pitchFamily="2" charset="-122"/>
            </a:endParaRPr>
          </a:p>
        </p:txBody>
      </p:sp>
      <p:sp>
        <p:nvSpPr>
          <p:cNvPr id="265228" name="Rectangle 12"/>
          <p:cNvSpPr>
            <a:spLocks noGrp="1" noChangeArrowheads="1"/>
          </p:cNvSpPr>
          <p:nvPr>
            <p:ph type="body" idx="1"/>
          </p:nvPr>
        </p:nvSpPr>
        <p:spPr>
          <a:xfrm>
            <a:off x="735013" y="1376363"/>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1828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zh-CN" altLang="en-US" smtClean="0"/>
              <a:t>树与二叉树的转换</a:t>
            </a:r>
          </a:p>
        </p:txBody>
      </p:sp>
      <p:sp>
        <p:nvSpPr>
          <p:cNvPr id="3" name="内容占位符 2"/>
          <p:cNvSpPr>
            <a:spLocks noGrp="1"/>
          </p:cNvSpPr>
          <p:nvPr>
            <p:ph idx="1"/>
          </p:nvPr>
        </p:nvSpPr>
        <p:spPr>
          <a:xfrm>
            <a:off x="277813" y="930275"/>
            <a:ext cx="8686675" cy="1717675"/>
          </a:xfrm>
        </p:spPr>
        <p:txBody>
          <a:bodyPr/>
          <a:lstStyle/>
          <a:p>
            <a:pPr>
              <a:defRPr/>
            </a:pPr>
            <a:r>
              <a:rPr lang="zh-CN" altLang="en-US" sz="2800" dirty="0"/>
              <a:t>树所对应的二叉树</a:t>
            </a:r>
            <a:r>
              <a:rPr lang="zh-CN" altLang="en-US" sz="2800" dirty="0" smtClean="0"/>
              <a:t>里：</a:t>
            </a:r>
            <a:endParaRPr lang="zh-CN" altLang="en-US" sz="2800" dirty="0"/>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44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6007100" y="2740025"/>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9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544513"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3176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1000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1547813"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2124869"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2700338"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7585075" y="2205038"/>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6124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302760" y="144674"/>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3059113" y="2849563"/>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228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6096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6083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7812088"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1285875"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2000250"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642938"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1714500"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179388" y="131763"/>
            <a:ext cx="5922962" cy="746125"/>
          </a:xfrm>
        </p:spPr>
        <p:txBody>
          <a:bodyPr/>
          <a:lstStyle/>
          <a:p>
            <a:pPr algn="ctr"/>
            <a:r>
              <a:rPr lang="zh-CN" altLang="en-US" b="1" smtClean="0">
                <a:solidFill>
                  <a:schemeClr val="tx2"/>
                </a:solidFill>
                <a:ea typeface="华文新魏" panose="02010800040101010101" pitchFamily="2" charset="-122"/>
              </a:rPr>
              <a:t>树的先根次序遍历</a:t>
            </a:r>
          </a:p>
        </p:txBody>
      </p:sp>
      <p:sp>
        <p:nvSpPr>
          <p:cNvPr id="266265" name="Rectangle 25"/>
          <p:cNvSpPr>
            <a:spLocks noGrp="1" noChangeArrowheads="1"/>
          </p:cNvSpPr>
          <p:nvPr>
            <p:ph type="body" idx="1"/>
          </p:nvPr>
        </p:nvSpPr>
        <p:spPr>
          <a:xfrm>
            <a:off x="200025"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5113338" y="785813"/>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163513" y="115888"/>
            <a:ext cx="5556250" cy="668337"/>
          </a:xfrm>
        </p:spPr>
        <p:txBody>
          <a:bodyPr/>
          <a:lstStyle/>
          <a:p>
            <a:pPr algn="ctr"/>
            <a:r>
              <a:rPr lang="zh-CN" altLang="en-US" b="1" smtClean="0">
                <a:solidFill>
                  <a:schemeClr val="tx2"/>
                </a:solidFill>
                <a:ea typeface="华文新魏" panose="02010800040101010101" pitchFamily="2" charset="-122"/>
              </a:rPr>
              <a:t>树的后根次序遍历</a:t>
            </a:r>
          </a:p>
        </p:txBody>
      </p:sp>
      <p:sp>
        <p:nvSpPr>
          <p:cNvPr id="267290" name="Rectangle 26"/>
          <p:cNvSpPr>
            <a:spLocks noGrp="1" noChangeArrowheads="1"/>
          </p:cNvSpPr>
          <p:nvPr>
            <p:ph type="body" idx="1"/>
          </p:nvPr>
        </p:nvSpPr>
        <p:spPr>
          <a:xfrm>
            <a:off x="153988" y="1247775"/>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5113338" y="785813"/>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179388" y="115888"/>
            <a:ext cx="6203950" cy="668337"/>
          </a:xfrm>
        </p:spPr>
        <p:txBody>
          <a:bodyPr/>
          <a:lstStyle/>
          <a:p>
            <a:pPr algn="ctr"/>
            <a:r>
              <a:rPr lang="zh-CN" altLang="en-US" sz="3200" b="1" smtClean="0">
                <a:solidFill>
                  <a:schemeClr val="tx2"/>
                </a:solidFill>
                <a:ea typeface="华文新魏" panose="02010800040101010101" pitchFamily="2" charset="-122"/>
              </a:rPr>
              <a:t>树的先根次序遍历的递归算法</a:t>
            </a:r>
          </a:p>
        </p:txBody>
      </p:sp>
      <p:sp>
        <p:nvSpPr>
          <p:cNvPr id="268292" name="Rectangle 4"/>
          <p:cNvSpPr>
            <a:spLocks noGrp="1" noChangeArrowheads="1"/>
          </p:cNvSpPr>
          <p:nvPr>
            <p:ph type="body" idx="1"/>
          </p:nvPr>
        </p:nvSpPr>
        <p:spPr>
          <a:xfrm>
            <a:off x="539750" y="981075"/>
            <a:ext cx="8229600" cy="5040313"/>
          </a:xfrm>
        </p:spPr>
        <p:txBody>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a:t>
            </a:r>
            <a:r>
              <a:rPr lang="en-US" altLang="zh-CN" sz="2400"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PreOrder</a:t>
            </a:r>
            <a:r>
              <a:rPr lang="en-US" altLang="zh-CN" sz="2400" i="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visit </a:t>
            </a:r>
            <a:r>
              <a:rPr lang="en-US" altLang="zh-CN" sz="2400" dirty="0">
                <a:latin typeface="Times New Roman" panose="02020603050405020304" pitchFamily="18" charset="0"/>
                <a:ea typeface="隶书" panose="02010509060101010101" pitchFamily="49" charset="-122"/>
              </a:rPr>
              <a:t>(current);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&lt;T</a:t>
            </a:r>
            <a:r>
              <a:rPr lang="en-US" altLang="zh-CN" sz="2400" dirty="0">
                <a:latin typeface="Times New Roman" panose="02020603050405020304" pitchFamily="18" charset="0"/>
                <a:ea typeface="隶书" panose="02010509060101010101" pitchFamily="49" charset="-122"/>
              </a:rPr>
              <a: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PreOrder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endParaRPr lang="en-US" altLang="zh-CN" sz="24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ChangeArrowheads="1"/>
          </p:cNvSpPr>
          <p:nvPr>
            <p:ph type="body" idx="1"/>
          </p:nvPr>
        </p:nvSpPr>
        <p:spPr>
          <a:xfrm>
            <a:off x="431353" y="1052736"/>
            <a:ext cx="8605143" cy="5184775"/>
          </a:xfrm>
        </p:spPr>
        <p:txBody>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sp>
        <p:nvSpPr>
          <p:cNvPr id="155651" name="Rectangle 2"/>
          <p:cNvSpPr>
            <a:spLocks noGrp="1" noChangeArrowheads="1"/>
          </p:cNvSpPr>
          <p:nvPr>
            <p:ph type="title"/>
          </p:nvPr>
        </p:nvSpPr>
        <p:spPr>
          <a:xfrm>
            <a:off x="198438" y="173038"/>
            <a:ext cx="6346825" cy="701675"/>
          </a:xfrm>
        </p:spPr>
        <p:txBody>
          <a:bodyPr/>
          <a:lstStyle/>
          <a:p>
            <a:pPr algn="ctr"/>
            <a:r>
              <a:rPr lang="zh-CN" altLang="en-US" sz="3200" b="1" smtClean="0">
                <a:solidFill>
                  <a:schemeClr val="tx2"/>
                </a:solidFill>
                <a:ea typeface="华文新魏" panose="02010800040101010101" pitchFamily="2" charset="-122"/>
              </a:rPr>
              <a:t>树的后根次序遍历的递归算法</a:t>
            </a: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152400" y="157163"/>
            <a:ext cx="6129338" cy="68738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type="body" idx="1"/>
          </p:nvPr>
        </p:nvSpPr>
        <p:spPr>
          <a:xfrm>
            <a:off x="684213" y="1341438"/>
            <a:ext cx="7632700" cy="4787900"/>
          </a:xfrm>
        </p:spPr>
        <p:txBody>
          <a:bodyPr/>
          <a:lstStyle/>
          <a:p>
            <a:pPr>
              <a:buClr>
                <a:srgbClr val="800080"/>
              </a:buClr>
              <a:buSzPct val="50000"/>
              <a:defRPr/>
            </a:pPr>
            <a:r>
              <a:rPr lang="zh-CN" altLang="zh-CN" sz="2800" b="1" dirty="0">
                <a:solidFill>
                  <a:srgbClr val="000099"/>
                </a:solidFill>
                <a:latin typeface="Times New Roman" panose="02020603050405020304" pitchFamily="18" charset="0"/>
                <a:ea typeface="仿宋_GB2312" pitchFamily="49" charset="-122"/>
              </a:rPr>
              <a:t>按广度优先次序遍历树的结果</a:t>
            </a:r>
            <a:endParaRPr lang="zh-CN" altLang="zh-CN" sz="28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800" b="1" dirty="0">
                <a:solidFill>
                  <a:srgbClr val="CC3300"/>
                </a:solidFill>
                <a:latin typeface="Times New Roman" panose="02020603050405020304" pitchFamily="18" charset="0"/>
                <a:ea typeface="仿宋_GB2312" pitchFamily="49" charset="-122"/>
              </a:rPr>
              <a:t>       </a:t>
            </a:r>
            <a:r>
              <a:rPr lang="en-US" altLang="zh-CN" sz="28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8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6018213" y="1125538"/>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4"/>
          <p:cNvSpPr>
            <a:spLocks noGrp="1" noChangeArrowheads="1"/>
          </p:cNvSpPr>
          <p:nvPr>
            <p:ph type="body" idx="1"/>
          </p:nvPr>
        </p:nvSpPr>
        <p:spPr>
          <a:xfrm>
            <a:off x="323850" y="260350"/>
            <a:ext cx="8229600" cy="5867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void </a:t>
            </a:r>
            <a:r>
              <a:rPr lang="en-US" altLang="zh-CN" sz="2000" dirty="0">
                <a:latin typeface="Times New Roman" panose="02020603050405020304" pitchFamily="18" charset="0"/>
                <a:ea typeface="仿宋_GB2312" pitchFamily="49" charset="-122"/>
              </a:rPr>
              <a:t>Tree</a:t>
            </a:r>
            <a:r>
              <a:rPr lang="en-US" altLang="zh-CN" sz="2000" b="1" dirty="0">
                <a:latin typeface="Times New Roman" panose="02020603050405020304" pitchFamily="18" charset="0"/>
                <a:ea typeface="仿宋_GB2312" pitchFamily="49" charset="-122"/>
              </a:rPr>
              <a:t>&lt;T</a:t>
            </a:r>
            <a:r>
              <a:rPr lang="en-US" altLang="zh-CN" sz="2000" b="1" dirty="0" smtClean="0">
                <a:latin typeface="Times New Roman" panose="02020603050405020304" pitchFamily="18" charset="0"/>
                <a:ea typeface="仿宋_GB2312" pitchFamily="49" charset="-122"/>
              </a:rPr>
              <a:t>&gt;::</a:t>
            </a:r>
            <a:r>
              <a:rPr lang="en-US" altLang="zh-CN" sz="2000" dirty="0" err="1" smtClean="0">
                <a:latin typeface="Times New Roman" panose="02020603050405020304" pitchFamily="18" charset="0"/>
                <a:ea typeface="仿宋_GB2312" pitchFamily="49" charset="-122"/>
              </a:rPr>
              <a:t>LevelOrder</a:t>
            </a:r>
            <a:r>
              <a:rPr lang="en-US" altLang="zh-CN" sz="2000" dirty="0" smtClean="0">
                <a:latin typeface="Times New Roman" panose="02020603050405020304" pitchFamily="18" charset="0"/>
                <a:ea typeface="仿宋_GB2312" pitchFamily="49" charset="-122"/>
              </a:rPr>
              <a:t>(</a:t>
            </a:r>
            <a:r>
              <a:rPr lang="en-US" altLang="zh-CN" sz="2000" b="1" dirty="0" smtClean="0">
                <a:latin typeface="Times New Roman" panose="02020603050405020304" pitchFamily="18" charset="0"/>
              </a:rPr>
              <a:t>void</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(*visit)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a:t>
            </a:r>
            <a:r>
              <a:rPr lang="en-US" altLang="zh-CN" sz="2000" dirty="0">
                <a:latin typeface="Times New Roman" panose="02020603050405020304" pitchFamily="18" charset="0"/>
              </a:rPr>
              <a:t> *t)</a:t>
            </a:r>
            <a:r>
              <a:rPr lang="en-US" altLang="zh-CN" sz="2000" dirty="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a:t>
            </a:r>
            <a:endParaRPr lang="en-US" altLang="zh-CN" sz="2000" dirty="0">
              <a:latin typeface="Times New Roman" panose="02020603050405020304" pitchFamily="18" charset="0"/>
              <a:ea typeface="仿宋_GB2312" pitchFamily="49" charset="-122"/>
            </a:endParaRP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按广度优先次序分层遍历树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树的根结点</a:t>
            </a:r>
            <a:r>
              <a:rPr lang="zh-CN" altLang="en-US" sz="2000" dirty="0" smtClean="0">
                <a:solidFill>
                  <a:schemeClr val="tx2"/>
                </a:solidFill>
                <a:latin typeface="Times New Roman" panose="02020603050405020304" pitchFamily="18" charset="0"/>
                <a:ea typeface="隶书" panose="02010509060101010101" pitchFamily="49" charset="-122"/>
              </a:rPr>
              <a:t>是当前</a:t>
            </a:r>
            <a:r>
              <a:rPr lang="zh-CN" altLang="en-US" sz="2000" dirty="0">
                <a:solidFill>
                  <a:schemeClr val="tx2"/>
                </a:solidFill>
                <a:latin typeface="Times New Roman" panose="02020603050405020304" pitchFamily="18" charset="0"/>
                <a:ea typeface="隶书" panose="02010509060101010101" pitchFamily="49" charset="-122"/>
              </a:rPr>
              <a:t>指针</a:t>
            </a:r>
            <a:r>
              <a:rPr lang="en-US" altLang="zh-CN" sz="2000" dirty="0">
                <a:solidFill>
                  <a:schemeClr val="tx2"/>
                </a:solidFill>
                <a:latin typeface="Times New Roman" panose="02020603050405020304" pitchFamily="18" charset="0"/>
                <a:ea typeface="隶书" panose="02010509060101010101" pitchFamily="49" charset="-122"/>
              </a:rPr>
              <a:t>current</a:t>
            </a:r>
            <a:r>
              <a:rPr lang="zh-CN" altLang="en-US" sz="2000" dirty="0">
                <a:solidFill>
                  <a:schemeClr val="tx2"/>
                </a:solidFill>
                <a:latin typeface="Times New Roman" panose="02020603050405020304" pitchFamily="18" charset="0"/>
                <a:ea typeface="隶书" panose="02010509060101010101" pitchFamily="49" charset="-122"/>
              </a:rPr>
              <a:t>。</a:t>
            </a:r>
            <a:r>
              <a:rPr lang="zh-CN" altLang="en-US" sz="2000" dirty="0">
                <a:solidFill>
                  <a:srgbClr val="CC3300"/>
                </a:solidFill>
                <a:latin typeface="Times New Roman" panose="02020603050405020304" pitchFamily="18" charset="0"/>
                <a:ea typeface="仿宋_GB2312"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Queue&lt;</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*&gt; Q</a:t>
            </a:r>
            <a:r>
              <a:rPr lang="en-US" altLang="zh-CN" sz="2000" b="1" dirty="0" smtClean="0">
                <a:latin typeface="Times New Roman" panose="02020603050405020304" pitchFamily="18" charset="0"/>
                <a:ea typeface="隶书" panose="02010509060101010101" pitchFamily="49" charset="-122"/>
              </a:rPr>
              <a:t>;</a:t>
            </a: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 *p</a:t>
            </a:r>
            <a:r>
              <a:rPr lang="en-US" altLang="zh-CN" sz="2000" b="1" dirty="0" smtClean="0">
                <a:latin typeface="Times New Roman" panose="02020603050405020304" pitchFamily="18" charset="0"/>
                <a:ea typeface="隶书" panose="02010509060101010101" pitchFamily="49" charset="-122"/>
              </a:rPr>
              <a:t>;</a:t>
            </a:r>
            <a:endParaRPr lang="en-US" altLang="zh-CN"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(current != NULL)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树不空</a:t>
            </a:r>
            <a:r>
              <a:rPr lang="zh-CN" altLang="en-US" sz="2000" b="1" dirty="0" smtClean="0">
                <a:latin typeface="Times New Roman" panose="02020603050405020304" pitchFamily="18" charset="0"/>
                <a:ea typeface="隶书" panose="02010509060101010101" pitchFamily="49" charset="-122"/>
              </a:rPr>
              <a:t> </a:t>
            </a:r>
            <a:endParaRPr lang="zh-CN" altLang="en-US"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 current</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保存当前指针</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根结点进队列</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while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Q.IsEmpty</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退出队列</a:t>
            </a:r>
          </a:p>
          <a:p>
            <a:pPr>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访问之</a:t>
            </a:r>
            <a:endParaRPr lang="zh-CN" altLang="en-US" sz="2000" b="1" dirty="0" smtClean="0">
              <a:solidFill>
                <a:schemeClr val="tx2"/>
              </a:solidFill>
              <a:latin typeface="Times New Roman" panose="02020603050405020304" pitchFamily="18" charset="0"/>
              <a:ea typeface="隶书" panose="02010509060101010101" pitchFamily="49" charset="-122"/>
            </a:endParaRPr>
          </a:p>
          <a:p>
            <a:pPr lvl="2">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current = current</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firstChild</a:t>
            </a:r>
            <a:r>
              <a:rPr lang="en-US" altLang="zh-CN" sz="2000" b="1" dirty="0" smtClean="0">
                <a:latin typeface="Times New Roman" panose="02020603050405020304" pitchFamily="18" charset="0"/>
                <a:ea typeface="隶书" panose="02010509060101010101" pitchFamily="49" charset="-122"/>
              </a:rPr>
              <a:t>;</a:t>
            </a:r>
          </a:p>
          <a:p>
            <a:pPr lvl="2">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a:t>
            </a:r>
            <a:r>
              <a:rPr lang="en-US" altLang="zh-CN" sz="2000" dirty="0" smtClean="0">
                <a:latin typeface="Times New Roman" panose="02020603050405020304" pitchFamily="18" charset="0"/>
                <a:ea typeface="隶书" panose="02010509060101010101" pitchFamily="49" charset="-122"/>
              </a:rPr>
              <a:t> (current != NULL)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p>
          <a:p>
            <a:pPr lvl="3">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Q.EnQueue</a:t>
            </a:r>
            <a:r>
              <a:rPr lang="en-US" altLang="zh-CN" dirty="0" smtClean="0">
                <a:latin typeface="Times New Roman" panose="02020603050405020304" pitchFamily="18" charset="0"/>
                <a:ea typeface="隶书" panose="02010509060101010101" pitchFamily="49" charset="-122"/>
              </a:rPr>
              <a:t> (current)</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current = current</a:t>
            </a:r>
            <a:r>
              <a:rPr lang="en-US" altLang="zh-CN" dirty="0" smtClean="0">
                <a:latin typeface="楷体_GB2312" pitchFamily="49" charset="-122"/>
              </a:rPr>
              <a:t>-&gt;</a:t>
            </a:r>
            <a:r>
              <a:rPr lang="en-US" altLang="zh-CN" dirty="0" err="1" smtClean="0">
                <a:latin typeface="Times New Roman" panose="02020603050405020304" pitchFamily="18" charset="0"/>
                <a:ea typeface="隶书" panose="02010509060101010101" pitchFamily="49" charset="-122"/>
              </a:rPr>
              <a:t>nextSibling</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b="1" dirty="0" smtClean="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current </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恢复算法开始的当前指针</a:t>
            </a:r>
          </a:p>
          <a:p>
            <a:pPr>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539750" y="836613"/>
            <a:ext cx="8280400" cy="5688012"/>
          </a:xfrm>
        </p:spPr>
        <p:txBody>
          <a:bodyPr/>
          <a:lstStyle/>
          <a:p>
            <a:pPr>
              <a:lnSpc>
                <a:spcPct val="110000"/>
              </a:lnSpc>
              <a:spcBef>
                <a:spcPct val="15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一</a:t>
            </a:r>
            <a:r>
              <a:rPr lang="zh-CN" altLang="en-US" sz="2400" b="1" dirty="0">
                <a:latin typeface="Times New Roman" panose="02020603050405020304" pitchFamily="18" charset="0"/>
                <a:ea typeface="仿宋_GB2312" pitchFamily="49" charset="-122"/>
              </a:rPr>
              <a:t>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a:t>
            </a:r>
            <a:r>
              <a:rPr lang="zh-CN" altLang="en-US" sz="2400" b="1" dirty="0" smtClean="0">
                <a:latin typeface="Times New Roman" panose="02020603050405020304" pitchFamily="18" charset="0"/>
                <a:ea typeface="仿宋_GB2312" pitchFamily="49" charset="-122"/>
              </a:rPr>
              <a:t>作</a:t>
            </a: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 </a:t>
            </a:r>
            <a:r>
              <a:rPr lang="en-US" altLang="zh-CN" sz="2400" b="1" dirty="0" smtClean="0">
                <a:latin typeface="Times New Roman" panose="02020603050405020304" pitchFamily="18" charset="0"/>
                <a:ea typeface="仿宋_GB2312" pitchFamily="49" charset="-122"/>
              </a:rPr>
              <a:t>r </a:t>
            </a:r>
            <a:r>
              <a:rPr lang="zh-CN" altLang="en-US" sz="2400" b="1" dirty="0" smtClean="0">
                <a:latin typeface="Times New Roman" panose="02020603050405020304" pitchFamily="18" charset="0"/>
                <a:ea typeface="仿宋_GB2312" pitchFamily="49" charset="-122"/>
              </a:rPr>
              <a:t>是一个特定的称为根</a:t>
            </a:r>
            <a:r>
              <a:rPr lang="en-US" altLang="zh-CN" sz="2400" b="1" dirty="0" smtClean="0">
                <a:latin typeface="Times New Roman" panose="02020603050405020304" pitchFamily="18" charset="0"/>
                <a:ea typeface="仿宋_GB2312" pitchFamily="49" charset="-122"/>
              </a:rPr>
              <a:t>(root)</a:t>
            </a:r>
            <a:r>
              <a:rPr lang="zh-CN" altLang="en-US" sz="2400" b="1" dirty="0" smtClean="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根以外的其他结点划分为 </a:t>
            </a:r>
            <a:r>
              <a:rPr lang="en-US" altLang="zh-CN" sz="2400" b="1" dirty="0" smtClean="0">
                <a:latin typeface="Times New Roman" panose="02020603050405020304" pitchFamily="18" charset="0"/>
                <a:ea typeface="仿宋_GB2312" pitchFamily="49" charset="-122"/>
              </a:rPr>
              <a:t>m (m </a:t>
            </a:r>
            <a:r>
              <a:rPr lang="en-US" altLang="zh-CN" sz="2400" b="1" dirty="0" smtClean="0">
                <a:solidFill>
                  <a:schemeClr val="bg2"/>
                </a:solidFill>
                <a:latin typeface="Times New Roman" panose="02020603050405020304" pitchFamily="18" charset="0"/>
                <a:ea typeface="仿宋_GB2312" pitchFamily="49" charset="-122"/>
              </a:rPr>
              <a:t>&gt;</a:t>
            </a:r>
            <a:r>
              <a:rPr lang="en-US" altLang="zh-CN" sz="2400" b="1" dirty="0" smtClean="0">
                <a:latin typeface="Times New Roman" panose="02020603050405020304" pitchFamily="18" charset="0"/>
                <a:ea typeface="仿宋_GB2312" pitchFamily="49" charset="-122"/>
              </a:rPr>
              <a:t>0) </a:t>
            </a:r>
            <a:r>
              <a:rPr lang="zh-CN" altLang="en-US" sz="2400" b="1" dirty="0" smtClean="0">
                <a:latin typeface="Times New Roman" panose="02020603050405020304" pitchFamily="18" charset="0"/>
                <a:ea typeface="仿宋_GB2312" pitchFamily="49" charset="-122"/>
              </a:rPr>
              <a:t>个互不相交的有限集合</a:t>
            </a:r>
            <a:r>
              <a:rPr lang="en-US" altLang="zh-CN" sz="2400" b="1" dirty="0" smtClean="0">
                <a:latin typeface="Times New Roman" panose="02020603050405020304" pitchFamily="18" charset="0"/>
                <a:ea typeface="仿宋_GB2312" pitchFamily="49" charset="-122"/>
              </a:rPr>
              <a:t>T1, T2, …, Tm</a:t>
            </a:r>
            <a:r>
              <a:rPr lang="zh-CN" altLang="en-US" sz="2400" b="1" dirty="0" smtClean="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每棵子树的根结点有且仅有一个直接前驱，但可以有</a:t>
            </a:r>
            <a:r>
              <a:rPr lang="en-US" altLang="zh-CN" sz="2400" b="1" dirty="0" smtClean="0">
                <a:latin typeface="Times New Roman" panose="02020603050405020304" pitchFamily="18" charset="0"/>
                <a:ea typeface="仿宋_GB2312" pitchFamily="49" charset="-122"/>
              </a:rPr>
              <a:t>0</a:t>
            </a:r>
            <a:r>
              <a:rPr lang="zh-CN" altLang="en-US" sz="2400" b="1" dirty="0" smtClean="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smtClean="0">
                <a:latin typeface="Times New Roman" panose="02020603050405020304" pitchFamily="18" charset="0"/>
                <a:ea typeface="仿宋_GB2312" pitchFamily="49" charset="-122"/>
              </a:rPr>
              <a:t> </a:t>
            </a:r>
            <a:endParaRPr lang="zh-CN" altLang="en-US" sz="2400" dirty="0">
              <a:latin typeface="Times New Roman" panose="02020603050405020304" pitchFamily="18" charset="0"/>
              <a:ea typeface="仿宋_GB2312" pitchFamily="49" charset="-122"/>
            </a:endParaRPr>
          </a:p>
        </p:txBody>
      </p:sp>
      <p:sp>
        <p:nvSpPr>
          <p:cNvPr id="30723" name="Rectangle 30"/>
          <p:cNvSpPr>
            <a:spLocks noChangeArrowheads="1"/>
          </p:cNvSpPr>
          <p:nvPr/>
        </p:nvSpPr>
        <p:spPr bwMode="auto">
          <a:xfrm>
            <a:off x="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2484438" y="2420938"/>
          <a:ext cx="3814762" cy="1020762"/>
        </p:xfrm>
        <a:graphic>
          <a:graphicData uri="http://schemas.openxmlformats.org/presentationml/2006/ole">
            <mc:AlternateContent xmlns:mc="http://schemas.openxmlformats.org/markup-compatibility/2006">
              <mc:Choice xmlns:v="urn:schemas-microsoft-com:vml" Requires="v">
                <p:oleObj spid="_x0000_s30750"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7596336" y="2132856"/>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ChangeArrowheads="1"/>
          </p:cNvSpPr>
          <p:nvPr>
            <p:ph type="body" idx="1"/>
          </p:nvPr>
        </p:nvSpPr>
        <p:spPr>
          <a:xfrm>
            <a:off x="4572000" y="1052513"/>
            <a:ext cx="4581525" cy="1512887"/>
          </a:xfrm>
        </p:spPr>
        <p:txBody>
          <a:bodyPr/>
          <a:lstStyle/>
          <a:p>
            <a:pPr>
              <a:lnSpc>
                <a:spcPct val="105000"/>
              </a:lnSpc>
              <a:spcBef>
                <a:spcPct val="5000"/>
              </a:spcBef>
              <a:buClr>
                <a:srgbClr val="800080"/>
              </a:buClr>
              <a:buSzPct val="50000"/>
              <a:defRPr/>
            </a:pPr>
            <a:r>
              <a:rPr lang="zh-CN" altLang="en-US" sz="2000" b="1" dirty="0" smtClean="0">
                <a:latin typeface="Times New Roman" panose="02020603050405020304" pitchFamily="18" charset="0"/>
                <a:ea typeface="仿宋_GB2312" pitchFamily="49" charset="-122"/>
              </a:rPr>
              <a:t>将</a:t>
            </a:r>
            <a:r>
              <a:rPr lang="zh-CN" altLang="en-US" sz="2000" b="1" dirty="0">
                <a:latin typeface="Times New Roman" panose="02020603050405020304" pitchFamily="18" charset="0"/>
                <a:ea typeface="仿宋_GB2312" pitchFamily="49" charset="-122"/>
              </a:rPr>
              <a:t>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a:t>
            </a:r>
            <a:r>
              <a:rPr lang="zh-CN" altLang="en-US" sz="2000" b="1" dirty="0" smtClean="0">
                <a:latin typeface="Times New Roman" panose="02020603050405020304" pitchFamily="18" charset="0"/>
                <a:ea typeface="仿宋_GB2312" pitchFamily="49" charset="-122"/>
              </a:rPr>
              <a:t>实现</a:t>
            </a:r>
            <a:endParaRPr lang="zh-CN" altLang="en-US" sz="2000" b="1" dirty="0">
              <a:latin typeface="Times New Roman" panose="02020603050405020304" pitchFamily="18" charset="0"/>
              <a:ea typeface="仿宋_GB2312" pitchFamily="49" charset="-122"/>
            </a:endParaRPr>
          </a:p>
        </p:txBody>
      </p:sp>
      <p:sp>
        <p:nvSpPr>
          <p:cNvPr id="158723" name="Rectangle 6"/>
          <p:cNvSpPr>
            <a:spLocks noGrp="1" noChangeArrowheads="1"/>
          </p:cNvSpPr>
          <p:nvPr>
            <p:ph type="title"/>
          </p:nvPr>
        </p:nvSpPr>
        <p:spPr>
          <a:xfrm>
            <a:off x="107950" y="217488"/>
            <a:ext cx="6275388" cy="612775"/>
          </a:xfrm>
        </p:spPr>
        <p:txBody>
          <a:bodyPr/>
          <a:lstStyle/>
          <a:p>
            <a:pPr algn="ctr"/>
            <a:r>
              <a:rPr lang="zh-CN" altLang="en-US" sz="3200" b="1" smtClean="0">
                <a:solidFill>
                  <a:schemeClr val="tx2"/>
                </a:solidFill>
                <a:ea typeface="华文新魏" panose="02010800040101010101" pitchFamily="2" charset="-122"/>
              </a:rPr>
              <a:t>森林与二叉树的转换</a:t>
            </a:r>
          </a:p>
        </p:txBody>
      </p:sp>
      <p:sp>
        <p:nvSpPr>
          <p:cNvPr id="158724" name="Line 2"/>
          <p:cNvSpPr>
            <a:spLocks noChangeShapeType="1"/>
          </p:cNvSpPr>
          <p:nvPr/>
        </p:nvSpPr>
        <p:spPr bwMode="auto">
          <a:xfrm>
            <a:off x="6567488" y="3087688"/>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6491288" y="45974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3683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3302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16256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0922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33020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0828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2692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1549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1198563" y="50673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1808163" y="61341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3713163" y="52197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11985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787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1320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18542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2463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073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36830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18542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0734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1320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2463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33782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922338" y="1125538"/>
            <a:ext cx="25892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1336675" y="1430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2519363" y="1414463"/>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3384550" y="1414463"/>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15033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8937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036763" y="5829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1503363" y="52959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1503363" y="6362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24939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2798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2189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103563" y="46101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3941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3332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27225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39417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047750" y="4076700"/>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1519238" y="4243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812800" y="2192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13366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18700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2470150" y="2192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148013" y="2192338"/>
            <a:ext cx="3222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3738563" y="2192338"/>
            <a:ext cx="3619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1879600" y="2954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079750" y="2954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2833688" y="42291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919163" y="4776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1519238" y="52339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052638" y="5767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1528763" y="6300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2195513" y="47767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3968750" y="42291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3427413" y="47767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2749550" y="52959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016375" y="53101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5881688" y="35306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5881688" y="30734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6186488" y="2768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5576888" y="3302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6719888" y="4292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6186488" y="3759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6186488" y="4826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6202363" y="2706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5602288" y="3240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6202363" y="36972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6211888" y="4764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6735763" y="4230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8320088" y="5602288"/>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7710488" y="4992688"/>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8548688" y="46878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7939088" y="52212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73294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85486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8575675" y="4611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8034338" y="5159375"/>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7356475" y="56784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8623300" y="5692775"/>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7634288" y="4459288"/>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7939088" y="41544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7329488" y="47640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7974013" y="4154488"/>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7335838" y="4702175"/>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2527300" y="3552825"/>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2541588" y="6419850"/>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6194425" y="6423025"/>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179388" y="188913"/>
            <a:ext cx="6373812" cy="684212"/>
          </a:xfrm>
        </p:spPr>
        <p:txBody>
          <a:bodyPr/>
          <a:lstStyle/>
          <a:p>
            <a:pPr algn="ctr"/>
            <a:r>
              <a:rPr lang="zh-CN" altLang="en-US" b="1" smtClean="0">
                <a:solidFill>
                  <a:schemeClr val="tx2"/>
                </a:solidFill>
                <a:ea typeface="华文新魏" panose="02010800040101010101" pitchFamily="2" charset="-122"/>
              </a:rPr>
              <a:t>森林转化成二叉树的规则</a:t>
            </a:r>
          </a:p>
        </p:txBody>
      </p:sp>
      <p:sp>
        <p:nvSpPr>
          <p:cNvPr id="263172" name="Rectangle 4"/>
          <p:cNvSpPr>
            <a:spLocks noGrp="1" noChangeArrowheads="1"/>
          </p:cNvSpPr>
          <p:nvPr>
            <p:ph type="body" idx="1"/>
          </p:nvPr>
        </p:nvSpPr>
        <p:spPr>
          <a:xfrm>
            <a:off x="590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179388" y="188913"/>
            <a:ext cx="6096000" cy="739775"/>
          </a:xfrm>
        </p:spPr>
        <p:txBody>
          <a:bodyPr/>
          <a:lstStyle/>
          <a:p>
            <a:pPr algn="ctr"/>
            <a:r>
              <a:rPr lang="zh-CN" altLang="en-US" b="1" smtClean="0">
                <a:solidFill>
                  <a:schemeClr val="tx2"/>
                </a:solidFill>
                <a:ea typeface="华文新魏" panose="02010800040101010101" pitchFamily="2" charset="-122"/>
              </a:rPr>
              <a:t>二叉树转换为森林的规则</a:t>
            </a:r>
          </a:p>
        </p:txBody>
      </p:sp>
      <p:sp>
        <p:nvSpPr>
          <p:cNvPr id="264196" name="Rectangle 4"/>
          <p:cNvSpPr>
            <a:spLocks noGrp="1" noChangeArrowheads="1"/>
          </p:cNvSpPr>
          <p:nvPr>
            <p:ph type="body" idx="1"/>
          </p:nvPr>
        </p:nvSpPr>
        <p:spPr>
          <a:xfrm>
            <a:off x="590550"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79388" y="161925"/>
            <a:ext cx="5194300" cy="596900"/>
          </a:xfrm>
        </p:spPr>
        <p:txBody>
          <a:bodyPr/>
          <a:lstStyle/>
          <a:p>
            <a:pPr algn="ctr"/>
            <a:r>
              <a:rPr lang="zh-CN" altLang="en-US" b="1" smtClean="0">
                <a:solidFill>
                  <a:schemeClr val="tx2"/>
                </a:solidFill>
                <a:ea typeface="华文新魏" panose="02010800040101010101" pitchFamily="2" charset="-122"/>
              </a:rPr>
              <a:t>森林的遍历</a:t>
            </a:r>
          </a:p>
        </p:txBody>
      </p:sp>
      <p:sp>
        <p:nvSpPr>
          <p:cNvPr id="409603" name="Rectangle 3"/>
          <p:cNvSpPr>
            <a:spLocks noGrp="1" noChangeArrowheads="1"/>
          </p:cNvSpPr>
          <p:nvPr>
            <p:ph type="body" idx="1"/>
          </p:nvPr>
        </p:nvSpPr>
        <p:spPr>
          <a:xfrm>
            <a:off x="663575" y="908050"/>
            <a:ext cx="7904163" cy="5005388"/>
          </a:xfrm>
        </p:spPr>
        <p:txBody>
          <a:bodyPr/>
          <a:lstStyle/>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森林的遍历也分为</a:t>
            </a:r>
            <a:r>
              <a:rPr lang="zh-CN" altLang="en-US" sz="3000" b="1" dirty="0">
                <a:solidFill>
                  <a:schemeClr val="tx2"/>
                </a:solidFill>
                <a:latin typeface="Times New Roman" panose="02020603050405020304" pitchFamily="18" charset="0"/>
                <a:ea typeface="仿宋_GB2312" pitchFamily="49" charset="-122"/>
              </a:rPr>
              <a:t>深度优先遍历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广度优先遍历</a:t>
            </a:r>
            <a:r>
              <a:rPr lang="zh-CN" altLang="en-US" sz="3000" b="1" dirty="0">
                <a:latin typeface="Times New Roman" panose="02020603050405020304" pitchFamily="18" charset="0"/>
                <a:ea typeface="仿宋_GB2312" pitchFamily="49" charset="-122"/>
              </a:rPr>
              <a:t>，深度优先遍历又可分为</a:t>
            </a:r>
            <a:r>
              <a:rPr lang="zh-CN" altLang="en-US" sz="3000" b="1" dirty="0">
                <a:solidFill>
                  <a:schemeClr val="tx2"/>
                </a:solidFill>
                <a:latin typeface="Times New Roman" panose="02020603050405020304" pitchFamily="18" charset="0"/>
                <a:ea typeface="仿宋_GB2312" pitchFamily="49" charset="-122"/>
              </a:rPr>
              <a:t>先根次序遍历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后根次序遍历</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给定森林 </a:t>
            </a:r>
            <a:r>
              <a:rPr lang="en-US" altLang="zh-CN" sz="3000" b="1" i="1" dirty="0">
                <a:latin typeface="Times New Roman" panose="02020603050405020304" pitchFamily="18" charset="0"/>
                <a:ea typeface="仿宋_GB2312" pitchFamily="49" charset="-122"/>
              </a:rPr>
              <a:t>F</a:t>
            </a: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Ø</a:t>
            </a:r>
            <a:r>
              <a:rPr lang="zh-CN" altLang="en-US" sz="3000"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若</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 { </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 </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，则可以导出先根遍历、后根遍历两种方法。其中，</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是第一棵树的根结点，</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smtClean="0">
                <a:latin typeface="Times New Roman" panose="02020603050405020304" pitchFamily="18" charset="0"/>
                <a:ea typeface="仿宋_GB2312" pitchFamily="49" charset="-122"/>
              </a:rPr>
              <a:t>是</a:t>
            </a:r>
            <a:r>
              <a:rPr lang="zh-CN" altLang="en-US" sz="3000" b="1" dirty="0">
                <a:latin typeface="Times New Roman" panose="02020603050405020304" pitchFamily="18" charset="0"/>
                <a:ea typeface="仿宋_GB2312" pitchFamily="49" charset="-122"/>
              </a:rPr>
              <a:t>第一棵树的子树森林，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sz="30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2995613" y="2871788"/>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p:cNvSpPr>
            <a:spLocks noGrp="1" noChangeArrowheads="1"/>
          </p:cNvSpPr>
          <p:nvPr>
            <p:ph type="body" idx="1"/>
          </p:nvPr>
        </p:nvSpPr>
        <p:spPr>
          <a:xfrm>
            <a:off x="663575" y="809625"/>
            <a:ext cx="7940675" cy="5499100"/>
          </a:xfrm>
        </p:spPr>
        <p:txBody>
          <a:bodyPr/>
          <a:lstStyle/>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若森林</a:t>
            </a:r>
            <a:r>
              <a:rPr lang="en-US" altLang="zh-CN" sz="3000" b="1" dirty="0">
                <a:latin typeface="Times New Roman" panose="02020603050405020304" pitchFamily="18" charset="0"/>
                <a:ea typeface="仿宋_GB2312" pitchFamily="49" charset="-122"/>
              </a:rPr>
              <a:t>F = Ø</a:t>
            </a:r>
            <a:r>
              <a:rPr lang="zh-CN" altLang="en-US" sz="3000" b="1" dirty="0">
                <a:latin typeface="Times New Roman" panose="02020603050405020304" pitchFamily="18" charset="0"/>
                <a:ea typeface="仿宋_GB2312" pitchFamily="49" charset="-122"/>
              </a:rPr>
              <a:t>，返回；否则</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访问森林的根（也是第一棵树的根）</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先根遍历森林第一棵树的根的子树森林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先根遍历森林中除第一棵树外其他树组成的森林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 </a:t>
            </a:r>
          </a:p>
        </p:txBody>
      </p:sp>
      <p:sp>
        <p:nvSpPr>
          <p:cNvPr id="162819" name="Rectangle 2"/>
          <p:cNvSpPr>
            <a:spLocks noGrp="1" noChangeArrowheads="1"/>
          </p:cNvSpPr>
          <p:nvPr>
            <p:ph type="title"/>
          </p:nvPr>
        </p:nvSpPr>
        <p:spPr>
          <a:xfrm>
            <a:off x="107950" y="188913"/>
            <a:ext cx="6119813" cy="792162"/>
          </a:xfrm>
        </p:spPr>
        <p:txBody>
          <a:bodyPr/>
          <a:lstStyle/>
          <a:p>
            <a:pPr algn="ctr"/>
            <a:r>
              <a:rPr lang="zh-CN" altLang="en-US" b="1" smtClean="0">
                <a:solidFill>
                  <a:schemeClr val="tx2"/>
                </a:solidFill>
                <a:ea typeface="华文新魏" panose="02010800040101010101" pitchFamily="2" charset="-122"/>
              </a:rPr>
              <a:t>森林的先根次序遍历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6" name="Rectangle 46"/>
          <p:cNvSpPr>
            <a:spLocks noGrp="1" noChangeArrowheads="1"/>
          </p:cNvSpPr>
          <p:nvPr>
            <p:ph type="body" idx="1"/>
          </p:nvPr>
        </p:nvSpPr>
        <p:spPr>
          <a:xfrm>
            <a:off x="684213" y="4438650"/>
            <a:ext cx="8229600" cy="1835150"/>
          </a:xfrm>
        </p:spPr>
        <p:txBody>
          <a:bodyPr/>
          <a:lstStyle/>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森林的先根次序遍历的结果序列</a:t>
            </a:r>
          </a:p>
          <a:p>
            <a:pPr>
              <a:spcBef>
                <a:spcPct val="15000"/>
              </a:spcBef>
              <a:buClr>
                <a:srgbClr val="800080"/>
              </a:buClr>
              <a:buSzPct val="50000"/>
              <a:buFont typeface="Wingdings" panose="05000000000000000000" pitchFamily="2" charset="2"/>
              <a:buNone/>
              <a:defRPr/>
            </a:pP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ABCDE  FG  HIKJ</a:t>
            </a:r>
          </a:p>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这相当于对应二叉树的前序遍历结果。</a:t>
            </a:r>
            <a:endParaRPr lang="zh-CN" altLang="en-US">
              <a:latin typeface="Times New Roman" panose="02020603050405020304" pitchFamily="18" charset="0"/>
              <a:ea typeface="仿宋_GB2312" pitchFamily="49" charset="-122"/>
            </a:endParaRPr>
          </a:p>
        </p:txBody>
      </p:sp>
      <p:grpSp>
        <p:nvGrpSpPr>
          <p:cNvPr id="163843" name="Group 47"/>
          <p:cNvGrpSpPr>
            <a:grpSpLocks/>
          </p:cNvGrpSpPr>
          <p:nvPr/>
        </p:nvGrpSpPr>
        <p:grpSpPr bwMode="auto">
          <a:xfrm>
            <a:off x="2808288" y="728663"/>
            <a:ext cx="3459162" cy="3505200"/>
            <a:chOff x="1973" y="526"/>
            <a:chExt cx="2179" cy="2208"/>
          </a:xfrm>
        </p:grpSpPr>
        <p:sp>
          <p:nvSpPr>
            <p:cNvPr id="163844"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5"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6"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7"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8"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49"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0"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1"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2"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3"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3854"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3855"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3856"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3857"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3858"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9"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0"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1"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2"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3"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4"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3865"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3866"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3867"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3868"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9"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0"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1"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3872"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63873"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4"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5"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6"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7"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8"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9"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0"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1"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2"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79388" y="180975"/>
            <a:ext cx="6203950" cy="666750"/>
          </a:xfrm>
        </p:spPr>
        <p:txBody>
          <a:bodyPr/>
          <a:lstStyle/>
          <a:p>
            <a:pPr algn="ctr"/>
            <a:r>
              <a:rPr lang="zh-CN" altLang="en-US" b="1" smtClean="0">
                <a:solidFill>
                  <a:schemeClr val="tx2"/>
                </a:solidFill>
                <a:ea typeface="华文新魏" panose="02010800040101010101" pitchFamily="2" charset="-122"/>
              </a:rPr>
              <a:t>森林的后根次序遍历</a:t>
            </a:r>
          </a:p>
        </p:txBody>
      </p:sp>
      <p:sp>
        <p:nvSpPr>
          <p:cNvPr id="411651" name="Rectangle 3"/>
          <p:cNvSpPr>
            <a:spLocks noGrp="1" noChangeArrowheads="1"/>
          </p:cNvSpPr>
          <p:nvPr>
            <p:ph type="body" idx="1"/>
          </p:nvPr>
        </p:nvSpPr>
        <p:spPr>
          <a:xfrm>
            <a:off x="663575" y="1414463"/>
            <a:ext cx="7832725" cy="3886200"/>
          </a:xfrm>
        </p:spPr>
        <p:txBody>
          <a:bodyPr/>
          <a:lstStyle/>
          <a:p>
            <a:pPr marL="609600" indent="-609600">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 Ø</a:t>
            </a:r>
            <a:r>
              <a:rPr lang="zh-CN" altLang="en-US" sz="3000" b="1">
                <a:latin typeface="Times New Roman" panose="02020603050405020304" pitchFamily="18" charset="0"/>
                <a:ea typeface="仿宋_GB2312" pitchFamily="49" charset="-122"/>
              </a:rPr>
              <a:t>，返回；否则</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第一棵树的根结点的子树森林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访问森林的根结点 </a:t>
            </a:r>
            <a:r>
              <a:rPr lang="en-US" altLang="zh-CN" sz="3000" b="1" i="1">
                <a:latin typeface="Times New Roman" panose="02020603050405020304" pitchFamily="18" charset="0"/>
                <a:ea typeface="仿宋_GB2312" pitchFamily="49" charset="-122"/>
              </a:rPr>
              <a:t>r</a:t>
            </a:r>
            <a:r>
              <a:rPr lang="en-US" altLang="zh-CN" sz="3000" b="1" baseline="-25000">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后根遍历森林中除第一棵树外其他树组成的森林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p>
          <a:p>
            <a:pPr marL="609600" indent="-609600">
              <a:lnSpc>
                <a:spcPct val="90000"/>
              </a:lnSpc>
              <a:defRPr/>
            </a:pPr>
            <a:endParaRPr lang="en-US" altLang="zh-CN" sz="3000"/>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34"/>
          <p:cNvGrpSpPr>
            <a:grpSpLocks/>
          </p:cNvGrpSpPr>
          <p:nvPr/>
        </p:nvGrpSpPr>
        <p:grpSpPr bwMode="auto">
          <a:xfrm>
            <a:off x="3024188" y="728663"/>
            <a:ext cx="3459162" cy="3505200"/>
            <a:chOff x="3245" y="912"/>
            <a:chExt cx="2179" cy="2208"/>
          </a:xfrm>
        </p:grpSpPr>
        <p:sp>
          <p:nvSpPr>
            <p:cNvPr id="165892"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3"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4"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5"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6"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7"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8"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9"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0"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1"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5902"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5903"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5904"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5905"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5906"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7"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8"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9"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0"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1"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2"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5913"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5914"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5915"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5916"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17"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8"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9"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5920"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277540" name="Rectangle 36"/>
          <p:cNvSpPr>
            <a:spLocks noGrp="1" noChangeArrowheads="1"/>
          </p:cNvSpPr>
          <p:nvPr>
            <p:ph type="body" idx="1"/>
          </p:nvPr>
        </p:nvSpPr>
        <p:spPr>
          <a:xfrm>
            <a:off x="611188" y="4508500"/>
            <a:ext cx="8229600" cy="1871663"/>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森林的后根次序遍历的结果序列</a:t>
            </a:r>
          </a:p>
          <a:p>
            <a:pPr>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BCEDA GF KIJH</a:t>
            </a:r>
          </a:p>
          <a:p>
            <a:pPr>
              <a:buClr>
                <a:srgbClr val="800080"/>
              </a:buClr>
              <a:buSzPct val="50000"/>
              <a:defRPr/>
            </a:pPr>
            <a:r>
              <a:rPr lang="zh-CN" altLang="en-US" sz="3000" b="1">
                <a:latin typeface="Times New Roman" panose="02020603050405020304" pitchFamily="18" charset="0"/>
                <a:ea typeface="仿宋_GB2312" pitchFamily="49" charset="-122"/>
              </a:rPr>
              <a:t>这相当于对应二叉树中序遍历的结果。</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179388" y="188913"/>
            <a:ext cx="5927725" cy="755650"/>
          </a:xfrm>
        </p:spPr>
        <p:txBody>
          <a:bodyPr/>
          <a:lstStyle/>
          <a:p>
            <a:pPr algn="ctr"/>
            <a:r>
              <a:rPr lang="zh-CN" altLang="en-US" sz="3200" b="1" smtClean="0">
                <a:solidFill>
                  <a:schemeClr val="tx2"/>
                </a:solidFill>
                <a:ea typeface="华文新魏" panose="02010800040101010101" pitchFamily="2" charset="-122"/>
              </a:rPr>
              <a:t>广度优先遍历（层次序遍历）</a:t>
            </a:r>
          </a:p>
        </p:txBody>
      </p:sp>
      <p:sp>
        <p:nvSpPr>
          <p:cNvPr id="166915" name="Text Box 3"/>
          <p:cNvSpPr txBox="1">
            <a:spLocks noChangeArrowheads="1"/>
          </p:cNvSpPr>
          <p:nvPr/>
        </p:nvSpPr>
        <p:spPr bwMode="auto">
          <a:xfrm>
            <a:off x="5111750" y="5300663"/>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6142038"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6065838"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5456238"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5456238"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5761038"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5151438"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6294438"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5761038"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5761038"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5776913" y="1600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5176838" y="2133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5776913" y="2590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5786438" y="3657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6310313" y="3124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7894638"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7285038"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8123238"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7513638"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69040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81232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8150225" y="35052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7608888"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6931025" y="45720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8197850"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7208838"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7513638"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6904038"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7548563" y="30480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6910388"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278565" name="Text Box 37"/>
          <p:cNvSpPr txBox="1">
            <a:spLocks noGrp="1" noChangeArrowheads="1"/>
          </p:cNvSpPr>
          <p:nvPr>
            <p:ph type="body" idx="1"/>
          </p:nvPr>
        </p:nvSpPr>
        <p:spPr>
          <a:xfrm>
            <a:off x="647700" y="1557338"/>
            <a:ext cx="4916488" cy="4608512"/>
          </a:xfrm>
        </p:spPr>
        <p:txBody>
          <a:bodyPr/>
          <a:lstStyle/>
          <a:p>
            <a:pPr marL="533400" indent="-533400">
              <a:lnSpc>
                <a:spcPct val="90000"/>
              </a:lnSpc>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为空，返回；</a:t>
            </a:r>
          </a:p>
          <a:p>
            <a:pPr marL="533400" indent="-5334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结点的子女结点</a:t>
            </a:r>
            <a:r>
              <a:rPr lang="zh-CN" altLang="en-US" sz="300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a:latin typeface="Times New Roman" panose="02020603050405020304" pitchFamily="18" charset="0"/>
                <a:ea typeface="仿宋_GB2312" pitchFamily="49" charset="-122"/>
                <a:sym typeface="Symbol" panose="05050102010706020507" pitchFamily="18" charset="2"/>
              </a:rPr>
              <a:t></a:t>
            </a:r>
          </a:p>
        </p:txBody>
      </p:sp>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79388" y="125413"/>
            <a:ext cx="2971800" cy="782637"/>
          </a:xfrm>
        </p:spPr>
        <p:txBody>
          <a:bodyPr/>
          <a:lstStyle/>
          <a:p>
            <a:r>
              <a:rPr lang="zh-CN" altLang="en-US" b="1" smtClean="0">
                <a:solidFill>
                  <a:srgbClr val="CC3300"/>
                </a:solidFill>
                <a:latin typeface="华文新魏" panose="02010800040101010101" pitchFamily="2" charset="-122"/>
                <a:ea typeface="华文新魏" panose="02010800040101010101" pitchFamily="2" charset="-122"/>
              </a:rPr>
              <a:t>堆 </a:t>
            </a:r>
            <a:r>
              <a:rPr lang="en-US" altLang="zh-CN" b="1" smtClean="0">
                <a:solidFill>
                  <a:srgbClr val="CC3300"/>
                </a:solidFill>
                <a:latin typeface="华文新魏" panose="02010800040101010101" pitchFamily="2" charset="-122"/>
                <a:ea typeface="华文新魏" panose="02010800040101010101" pitchFamily="2" charset="-122"/>
              </a:rPr>
              <a:t>( Heap )</a:t>
            </a:r>
            <a:endParaRPr lang="en-US" altLang="zh-CN" sz="4800" smtClean="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684213" y="3251200"/>
            <a:ext cx="80772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a:latin typeface="Times New Roman" panose="02020603050405020304" pitchFamily="18" charset="0"/>
              </a:rPr>
              <a:t>template &lt;class T, class E&gt;</a:t>
            </a:r>
          </a:p>
          <a:p>
            <a:pPr>
              <a:lnSpc>
                <a:spcPct val="105000"/>
              </a:lnSpc>
            </a:pPr>
            <a:r>
              <a:rPr lang="en-US" altLang="zh-CN" sz="2800">
                <a:latin typeface="Times New Roman" panose="02020603050405020304" pitchFamily="18" charset="0"/>
              </a:rPr>
              <a:t>class MinPQ {         </a:t>
            </a:r>
            <a:r>
              <a:rPr lang="en-US" altLang="zh-CN" sz="2800">
                <a:solidFill>
                  <a:schemeClr val="tx2"/>
                </a:solidFill>
                <a:latin typeface="Times New Roman" panose="02020603050405020304" pitchFamily="18" charset="0"/>
              </a:rPr>
              <a:t>//</a:t>
            </a:r>
            <a:r>
              <a:rPr lang="zh-CN" altLang="en-US" sz="2800">
                <a:solidFill>
                  <a:schemeClr val="tx2"/>
                </a:solidFill>
                <a:ea typeface="隶书" panose="02010509060101010101" pitchFamily="49" charset="-122"/>
              </a:rPr>
              <a:t>最小优先级队列类的定义</a:t>
            </a:r>
            <a:endParaRPr lang="zh-CN" altLang="en-US" sz="280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a:latin typeface="Times New Roman" panose="02020603050405020304" pitchFamily="18" charset="0"/>
              </a:rPr>
              <a:t>public:</a:t>
            </a:r>
          </a:p>
          <a:p>
            <a:pPr>
              <a:lnSpc>
                <a:spcPct val="105000"/>
              </a:lnSpc>
            </a:pPr>
            <a:r>
              <a:rPr lang="en-US" altLang="zh-CN" sz="2800">
                <a:latin typeface="Times New Roman" panose="02020603050405020304" pitchFamily="18" charset="0"/>
              </a:rPr>
              <a:t>    Virtual bool Insert (E&amp; d) = 0;</a:t>
            </a:r>
          </a:p>
          <a:p>
            <a:pPr>
              <a:lnSpc>
                <a:spcPct val="105000"/>
              </a:lnSpc>
            </a:pPr>
            <a:r>
              <a:rPr lang="en-US" altLang="zh-CN" sz="2800">
                <a:latin typeface="Times New Roman" panose="02020603050405020304" pitchFamily="18" charset="0"/>
              </a:rPr>
              <a:t>    Virtual bool Remove (E&amp; d) = 0;</a:t>
            </a:r>
          </a:p>
          <a:p>
            <a:pPr>
              <a:lnSpc>
                <a:spcPct val="105000"/>
              </a:lnSpc>
            </a:pPr>
            <a:r>
              <a:rPr lang="en-US" altLang="zh-CN" sz="2800">
                <a:latin typeface="Times New Roman" panose="02020603050405020304" pitchFamily="18" charset="0"/>
              </a:rPr>
              <a:t>};</a:t>
            </a:r>
            <a:r>
              <a:rPr lang="en-US" altLang="zh-CN" sz="320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719138" y="1052513"/>
            <a:ext cx="7524750" cy="181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smtClean="0">
                <a:solidFill>
                  <a:schemeClr val="tx2"/>
                </a:solidFill>
                <a:ea typeface="华文新魏" panose="02010800040101010101" pitchFamily="2" charset="-122"/>
              </a:rPr>
              <a:t>优先级队列</a:t>
            </a:r>
          </a:p>
          <a:p>
            <a:pPr algn="ctr">
              <a:defRPr/>
            </a:pPr>
            <a:endParaRPr lang="zh-CN" altLang="en-US" sz="800" dirty="0" smtClean="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用堆实现其存储表示，能够高效运作。</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737" y="4322763"/>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179388" y="115888"/>
            <a:ext cx="6656387" cy="735012"/>
          </a:xfrm>
        </p:spPr>
        <p:txBody>
          <a:bodyPr/>
          <a:lstStyle/>
          <a:p>
            <a:pPr algn="ctr"/>
            <a:r>
              <a:rPr lang="zh-CN" altLang="en-US" sz="4000" b="1" smtClean="0">
                <a:solidFill>
                  <a:schemeClr val="tx2"/>
                </a:solidFill>
                <a:ea typeface="华文新魏" panose="02010800040101010101" pitchFamily="2" charset="-122"/>
              </a:rPr>
              <a:t>树的基本术语</a:t>
            </a:r>
            <a:endParaRPr lang="zh-CN" altLang="en-US" smtClean="0">
              <a:solidFill>
                <a:schemeClr val="tx2"/>
              </a:solidFill>
              <a:ea typeface="华文新魏" panose="02010800040101010101" pitchFamily="2" charset="-122"/>
            </a:endParaRPr>
          </a:p>
        </p:txBody>
      </p:sp>
      <p:sp>
        <p:nvSpPr>
          <p:cNvPr id="117773" name="Rectangle 13"/>
          <p:cNvSpPr>
            <a:spLocks noGrp="1" noChangeArrowheads="1"/>
          </p:cNvSpPr>
          <p:nvPr>
            <p:ph type="body" idx="1"/>
          </p:nvPr>
        </p:nvSpPr>
        <p:spPr>
          <a:xfrm>
            <a:off x="755650" y="1304925"/>
            <a:ext cx="7848600" cy="1584325"/>
          </a:xfrm>
        </p:spPr>
        <p:txBody>
          <a:bodyPr/>
          <a:lstStyle/>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子女</a:t>
            </a:r>
            <a:r>
              <a:rPr lang="zh-CN" altLang="en-US" sz="3000" b="1">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双亲</a:t>
            </a:r>
            <a:r>
              <a:rPr lang="zh-CN" altLang="en-US" sz="3000" b="1">
                <a:latin typeface="Times New Roman" panose="02020603050405020304" pitchFamily="18" charset="0"/>
                <a:ea typeface="仿宋_GB2312" pitchFamily="49" charset="-122"/>
              </a:rPr>
              <a:t>：若结点有子女，该结点是子女双亲。</a:t>
            </a:r>
            <a:endParaRPr lang="zh-CN" altLang="en-US" sz="3000" b="1">
              <a:latin typeface="Times New Roman" panose="02020603050405020304" pitchFamily="18" charset="0"/>
            </a:endParaRPr>
          </a:p>
        </p:txBody>
      </p:sp>
      <p:grpSp>
        <p:nvGrpSpPr>
          <p:cNvPr id="31748" name="Group 100"/>
          <p:cNvGrpSpPr>
            <a:grpSpLocks/>
          </p:cNvGrpSpPr>
          <p:nvPr/>
        </p:nvGrpSpPr>
        <p:grpSpPr bwMode="auto">
          <a:xfrm>
            <a:off x="788988" y="3033713"/>
            <a:ext cx="7996237" cy="3078162"/>
            <a:chOff x="816" y="1594"/>
            <a:chExt cx="5037" cy="1939"/>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576263"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4573588"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1066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179388" y="188913"/>
            <a:ext cx="5054600" cy="742950"/>
          </a:xfrm>
        </p:spPr>
        <p:txBody>
          <a:bodyPr/>
          <a:lstStyle/>
          <a:p>
            <a:r>
              <a:rPr lang="zh-CN" altLang="en-US" b="1" dirty="0" smtClean="0">
                <a:solidFill>
                  <a:schemeClr val="tx2"/>
                </a:solidFill>
                <a:ea typeface="华文新魏" panose="02010800040101010101" pitchFamily="2" charset="-122"/>
              </a:rPr>
              <a:t>最小堆 </a:t>
            </a:r>
            <a:r>
              <a:rPr lang="en-US" altLang="zh-CN" b="1" dirty="0" err="1" smtClean="0">
                <a:solidFill>
                  <a:schemeClr val="tx2"/>
                </a:solidFill>
                <a:ea typeface="华文新魏" panose="02010800040101010101" pitchFamily="2" charset="-122"/>
              </a:rPr>
              <a:t>vs</a:t>
            </a:r>
            <a:r>
              <a:rPr lang="en-US" altLang="zh-CN" b="1" dirty="0" smtClean="0">
                <a:solidFill>
                  <a:schemeClr val="tx2"/>
                </a:solidFill>
                <a:ea typeface="华文新魏" panose="02010800040101010101" pitchFamily="2" charset="-122"/>
              </a:rPr>
              <a:t> </a:t>
            </a:r>
            <a:r>
              <a:rPr lang="zh-CN" altLang="en-US" b="1" dirty="0" smtClean="0">
                <a:solidFill>
                  <a:schemeClr val="tx2"/>
                </a:solidFill>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79388" y="188913"/>
            <a:ext cx="5554662" cy="774700"/>
          </a:xfrm>
        </p:spPr>
        <p:txBody>
          <a:bodyPr/>
          <a:lstStyle/>
          <a:p>
            <a:pPr algn="ctr"/>
            <a:r>
              <a:rPr lang="zh-CN" altLang="en-US" sz="3200" b="1" smtClean="0">
                <a:solidFill>
                  <a:schemeClr val="tx2"/>
                </a:solidFill>
                <a:ea typeface="华文新魏" panose="02010800040101010101" pitchFamily="2" charset="-122"/>
              </a:rPr>
              <a:t>堆的元素下标计算</a:t>
            </a:r>
          </a:p>
        </p:txBody>
      </p:sp>
      <p:sp>
        <p:nvSpPr>
          <p:cNvPr id="416771" name="Rectangle 3"/>
          <p:cNvSpPr>
            <a:spLocks noGrp="1" noChangeArrowheads="1"/>
          </p:cNvSpPr>
          <p:nvPr>
            <p:ph type="body" idx="1"/>
          </p:nvPr>
        </p:nvSpPr>
        <p:spPr>
          <a:xfrm>
            <a:off x="663575" y="1487488"/>
            <a:ext cx="7904163" cy="4857750"/>
          </a:xfrm>
        </p:spPr>
        <p:txBody>
          <a:bodyPr/>
          <a:lstStyle/>
          <a:p>
            <a:pPr marL="533400" indent="-533400">
              <a:lnSpc>
                <a:spcPct val="105000"/>
              </a:lnSpc>
              <a:buClr>
                <a:srgbClr val="800080"/>
              </a:buClr>
              <a:buSzPct val="50000"/>
              <a:defRPr/>
            </a:pPr>
            <a:r>
              <a:rPr lang="zh-CN" altLang="en-US" sz="3000" b="1">
                <a:latin typeface="Times New Roman" panose="02020603050405020304" pitchFamily="18" charset="0"/>
                <a:ea typeface="仿宋_GB2312" pitchFamily="49" charset="-122"/>
              </a:rPr>
              <a:t>由于堆存储在下标从 </a:t>
            </a:r>
            <a:r>
              <a:rPr lang="en-US" altLang="zh-CN" sz="3000" b="1">
                <a:latin typeface="Times New Roman" panose="02020603050405020304" pitchFamily="18" charset="0"/>
                <a:ea typeface="仿宋_GB2312" pitchFamily="49" charset="-122"/>
              </a:rPr>
              <a:t>0 </a:t>
            </a:r>
            <a:r>
              <a:rPr lang="zh-CN" altLang="en-US" sz="3000" b="1">
                <a:latin typeface="Times New Roman" panose="02020603050405020304" pitchFamily="18" charset="0"/>
                <a:ea typeface="仿宋_GB2312" pitchFamily="49" charset="-122"/>
              </a:rPr>
              <a:t>开始计数的一维数组中，因此在堆中给定下标为 </a:t>
            </a:r>
            <a:r>
              <a:rPr lang="en-US" altLang="zh-CN" sz="3000" b="1" i="1">
                <a:solidFill>
                  <a:schemeClr val="tx2"/>
                </a:solidFill>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 0</a:t>
            </a:r>
            <a:r>
              <a:rPr lang="zh-CN" altLang="en-US" sz="3000" b="1">
                <a:latin typeface="Times New Roman" panose="02020603050405020304" pitchFamily="18" charset="0"/>
                <a:ea typeface="仿宋_GB2312" pitchFamily="49" charset="-122"/>
              </a:rPr>
              <a:t>，结点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是根结点，无双亲；否则结点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父结点</a:t>
            </a:r>
            <a:r>
              <a:rPr lang="zh-CN" altLang="en-US" sz="3000" b="1">
                <a:latin typeface="Times New Roman" panose="02020603050405020304" pitchFamily="18" charset="0"/>
                <a:ea typeface="仿宋_GB2312" pitchFamily="49" charset="-122"/>
              </a:rPr>
              <a:t>为结点 </a:t>
            </a:r>
            <a:r>
              <a:rPr lang="zh-CN" altLang="en-US" sz="3000" b="1">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a:t>
            </a:r>
            <a:r>
              <a:rPr lang="en-US" altLang="zh-CN" sz="3000" b="1">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无左子女；否则结点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左子女</a:t>
            </a:r>
            <a:r>
              <a:rPr lang="zh-CN" altLang="en-US" sz="3000" b="1">
                <a:latin typeface="Times New Roman" panose="02020603050405020304" pitchFamily="18" charset="0"/>
                <a:ea typeface="仿宋_GB2312" pitchFamily="49" charset="-122"/>
              </a:rPr>
              <a:t>为结点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无右子女；否则结点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右子女</a:t>
            </a:r>
            <a:r>
              <a:rPr lang="zh-CN" altLang="en-US" sz="3000" b="1">
                <a:latin typeface="Times New Roman" panose="02020603050405020304" pitchFamily="18" charset="0"/>
                <a:ea typeface="仿宋_GB2312" pitchFamily="49" charset="-122"/>
              </a:rPr>
              <a:t>为结点</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179388" y="188913"/>
            <a:ext cx="4475162" cy="739775"/>
          </a:xfrm>
        </p:spPr>
        <p:txBody>
          <a:bodyPr/>
          <a:lstStyle/>
          <a:p>
            <a:pPr algn="ctr"/>
            <a:r>
              <a:rPr lang="zh-CN" altLang="en-US" sz="3200" b="1" smtClean="0">
                <a:solidFill>
                  <a:schemeClr val="tx2"/>
                </a:solidFill>
                <a:ea typeface="华文新魏" panose="02010800040101010101" pitchFamily="2" charset="-122"/>
              </a:rPr>
              <a:t>最小堆的类定义</a:t>
            </a:r>
          </a:p>
        </p:txBody>
      </p:sp>
      <p:sp>
        <p:nvSpPr>
          <p:cNvPr id="417795" name="Rectangle 3"/>
          <p:cNvSpPr>
            <a:spLocks noGrp="1" noChangeArrowheads="1"/>
          </p:cNvSpPr>
          <p:nvPr>
            <p:ph type="body" idx="1"/>
          </p:nvPr>
        </p:nvSpPr>
        <p:spPr>
          <a:xfrm>
            <a:off x="395288" y="955675"/>
            <a:ext cx="8516937" cy="50038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smtClean="0">
                <a:latin typeface="Times New Roman" panose="02020603050405020304" pitchFamily="18" charset="0"/>
                <a:ea typeface="仿宋_GB2312" pitchFamily="49" charset="-122"/>
              </a:rPr>
              <a:t>{</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删除</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79388" y="188913"/>
            <a:ext cx="4906962" cy="666750"/>
          </a:xfrm>
        </p:spPr>
        <p:txBody>
          <a:bodyPr/>
          <a:lstStyle/>
          <a:p>
            <a:pPr algn="ctr"/>
            <a:r>
              <a:rPr lang="zh-CN" altLang="en-US" sz="3200" b="1" smtClean="0">
                <a:solidFill>
                  <a:schemeClr val="tx2"/>
                </a:solidFill>
                <a:ea typeface="华文新魏" panose="02010800040101010101" pitchFamily="2" charset="-122"/>
              </a:rPr>
              <a:t>堆的建立</a:t>
            </a:r>
          </a:p>
        </p:txBody>
      </p:sp>
      <p:sp>
        <p:nvSpPr>
          <p:cNvPr id="419843" name="Rectangle 3"/>
          <p:cNvSpPr>
            <a:spLocks noGrp="1" noChangeArrowheads="1"/>
          </p:cNvSpPr>
          <p:nvPr>
            <p:ph type="body" idx="1"/>
          </p:nvPr>
        </p:nvSpPr>
        <p:spPr>
          <a:xfrm>
            <a:off x="611188" y="1196975"/>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663575" y="692150"/>
            <a:ext cx="8229600"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1835696" y="6268929"/>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114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495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798513" y="2553221"/>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32246" y="3597"/>
            <a:ext cx="3395167" cy="886238"/>
          </a:xfrm>
        </p:spPr>
        <p:txBody>
          <a:bodyPr/>
          <a:lstStyle/>
          <a:p>
            <a:r>
              <a:rPr lang="zh-CN" altLang="en-US" sz="2800" b="1" dirty="0" smtClean="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3435921" y="62754"/>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2574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5</a:t>
            </a:r>
            <a:r>
              <a:rPr lang="zh-CN" altLang="en-US" sz="1600" dirty="0" smtClean="0"/>
              <a:t>：画出此树建立最大堆的过程</a:t>
            </a:r>
            <a:endParaRPr lang="zh-CN" altLang="en-US" sz="1600" dirty="0"/>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5913"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838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1418987" y="68661"/>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838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 name="Rectangle 4"/>
          <p:cNvSpPr txBox="1">
            <a:spLocks noChangeArrowheads="1"/>
          </p:cNvSpPr>
          <p:nvPr/>
        </p:nvSpPr>
        <p:spPr bwMode="auto">
          <a:xfrm>
            <a:off x="2987824" y="46309"/>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869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5" name="Rectangle 4"/>
          <p:cNvSpPr txBox="1">
            <a:spLocks noChangeArrowheads="1"/>
          </p:cNvSpPr>
          <p:nvPr/>
        </p:nvSpPr>
        <p:spPr bwMode="auto">
          <a:xfrm>
            <a:off x="2418758" y="78592"/>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179388" y="188913"/>
            <a:ext cx="5483225" cy="739775"/>
          </a:xfrm>
        </p:spPr>
        <p:txBody>
          <a:bodyPr/>
          <a:lstStyle/>
          <a:p>
            <a:pPr algn="ctr"/>
            <a:r>
              <a:rPr lang="zh-CN" altLang="en-US" b="1" smtClean="0">
                <a:solidFill>
                  <a:schemeClr val="tx2"/>
                </a:solidFill>
                <a:ea typeface="华文新魏" panose="02010800040101010101" pitchFamily="2" charset="-122"/>
              </a:rPr>
              <a:t>最小堆的下滑调整算法</a:t>
            </a:r>
          </a:p>
        </p:txBody>
      </p:sp>
      <p:sp>
        <p:nvSpPr>
          <p:cNvPr id="240644" name="Rectangle 4"/>
          <p:cNvSpPr>
            <a:spLocks noGrp="1" noChangeArrowheads="1"/>
          </p:cNvSpPr>
          <p:nvPr>
            <p:ph type="body" idx="1"/>
          </p:nvPr>
        </p:nvSpPr>
        <p:spPr>
          <a:xfrm>
            <a:off x="468312" y="1052513"/>
            <a:ext cx="8601075" cy="4967287"/>
          </a:xfrm>
        </p:spPr>
        <p:txBody>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如果子女的值小于父结点的值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继续向下层比较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a:t>
            </a:r>
            <a:r>
              <a:rPr lang="zh-CN" altLang="en-US" sz="2000" b="1" dirty="0" smtClean="0">
                <a:solidFill>
                  <a:schemeClr val="tx2"/>
                </a:solidFill>
                <a:latin typeface="Times New Roman" panose="02020603050405020304" pitchFamily="18" charset="0"/>
                <a:ea typeface="隶书" panose="02010509060101010101" pitchFamily="49" charset="-122"/>
              </a:rPr>
              <a:t>者</a:t>
            </a:r>
            <a:endParaRPr lang="en-US" altLang="zh-CN" sz="20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6659563" y="692150"/>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body" idx="1"/>
          </p:nvPr>
        </p:nvSpPr>
        <p:spPr>
          <a:xfrm>
            <a:off x="34925" y="765175"/>
            <a:ext cx="9109075"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788988" y="3735388"/>
            <a:ext cx="7996237" cy="3078162"/>
            <a:chOff x="816" y="1594"/>
            <a:chExt cx="5037" cy="1939"/>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Grp="1" noChangeArrowheads="1"/>
          </p:cNvSpPr>
          <p:nvPr>
            <p:ph type="body" idx="1"/>
          </p:nvPr>
        </p:nvSpPr>
        <p:spPr>
          <a:xfrm>
            <a:off x="611560" y="908720"/>
            <a:ext cx="8229600" cy="5616575"/>
          </a:xfrm>
        </p:spPr>
        <p:txBody>
          <a:bodyPr/>
          <a:lstStyle/>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 class </a:t>
            </a:r>
            <a:r>
              <a:rPr lang="en-US" altLang="zh-CN" sz="2800" dirty="0">
                <a:latin typeface="Times New Roman" panose="02020603050405020304" pitchFamily="18" charset="0"/>
                <a:ea typeface="隶书" panose="02010509060101010101" pitchFamily="49" charset="-122"/>
              </a:rPr>
              <a:t>E</a:t>
            </a:r>
            <a:r>
              <a:rPr lang="en-US" altLang="zh-CN" sz="2800" b="1" dirty="0">
                <a:latin typeface="Times New Roman" panose="02020603050405020304" pitchFamily="18" charset="0"/>
                <a:ea typeface="隶书" panose="02010509060101010101" pitchFamily="49" charset="-122"/>
              </a:rPr>
              <a:t>&gt;</a:t>
            </a:r>
            <a:endParaRPr lang="fr-FR"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800" dirty="0">
                <a:latin typeface="Times New Roman" panose="02020603050405020304" pitchFamily="18" charset="0"/>
                <a:ea typeface="隶书" panose="02010509060101010101" pitchFamily="49" charset="-122"/>
              </a:rPr>
              <a:t>bool</a:t>
            </a:r>
            <a:r>
              <a:rPr lang="fr-FR" altLang="zh-CN" sz="2800" b="1" dirty="0">
                <a:latin typeface="Times New Roman" panose="02020603050405020304" pitchFamily="18" charset="0"/>
                <a:ea typeface="隶书" panose="02010509060101010101" pitchFamily="49" charset="-122"/>
              </a:rPr>
              <a:t> </a:t>
            </a:r>
            <a:r>
              <a:rPr lang="fr-FR" altLang="zh-CN" sz="2800" dirty="0">
                <a:latin typeface="Times New Roman" panose="02020603050405020304" pitchFamily="18" charset="0"/>
                <a:ea typeface="隶书" panose="02010509060101010101" pitchFamily="49" charset="-122"/>
              </a:rPr>
              <a:t>MinHeap</a:t>
            </a:r>
            <a:r>
              <a:rPr lang="fr-FR" altLang="zh-CN" sz="2800" b="1" dirty="0">
                <a:latin typeface="Times New Roman" panose="02020603050405020304" pitchFamily="18" charset="0"/>
                <a:ea typeface="隶书" panose="02010509060101010101" pitchFamily="49" charset="-122"/>
              </a:rPr>
              <a:t>&lt;</a:t>
            </a:r>
            <a:r>
              <a:rPr lang="fr-FR" altLang="zh-CN" sz="2800" dirty="0">
                <a:latin typeface="Times New Roman" panose="02020603050405020304" pitchFamily="18" charset="0"/>
                <a:ea typeface="隶书" panose="02010509060101010101" pitchFamily="49" charset="-122"/>
              </a:rPr>
              <a:t>T</a:t>
            </a:r>
            <a:r>
              <a:rPr lang="fr-FR" altLang="zh-CN" sz="2800" b="1" dirty="0">
                <a:latin typeface="Times New Roman" panose="02020603050405020304" pitchFamily="18" charset="0"/>
                <a:ea typeface="隶书" panose="02010509060101010101" pitchFamily="49" charset="-122"/>
              </a:rPr>
              <a:t>&gt;::</a:t>
            </a:r>
            <a:r>
              <a:rPr lang="fr-FR" altLang="zh-CN" sz="2800" dirty="0">
                <a:latin typeface="Times New Roman" panose="02020603050405020304" pitchFamily="18" charset="0"/>
                <a:ea typeface="隶书" panose="02010509060101010101" pitchFamily="49" charset="-122"/>
              </a:rPr>
              <a:t>Insert (</a:t>
            </a:r>
            <a:r>
              <a:rPr lang="fr-FR" altLang="zh-CN" sz="2800" b="1" dirty="0">
                <a:latin typeface="Times New Roman" panose="02020603050405020304" pitchFamily="18" charset="0"/>
                <a:ea typeface="隶书" panose="02010509060101010101" pitchFamily="49" charset="-122"/>
              </a:rPr>
              <a:t>const </a:t>
            </a:r>
            <a:r>
              <a:rPr lang="fr-FR" altLang="zh-CN" sz="2800" dirty="0">
                <a:latin typeface="Times New Roman" panose="02020603050405020304" pitchFamily="18" charset="0"/>
                <a:ea typeface="隶书" panose="02010509060101010101" pitchFamily="49" charset="-122"/>
              </a:rPr>
              <a:t>E</a:t>
            </a:r>
            <a:r>
              <a:rPr lang="fr-FR" altLang="zh-CN" sz="2800" b="1" dirty="0">
                <a:latin typeface="Times New Roman" panose="02020603050405020304" pitchFamily="18" charset="0"/>
                <a:ea typeface="隶书" panose="02010509060101010101" pitchFamily="49" charset="-122"/>
              </a:rPr>
              <a:t>&amp; </a:t>
            </a:r>
            <a:r>
              <a:rPr lang="fr-FR" altLang="zh-CN" sz="2800" dirty="0">
                <a:latin typeface="Times New Roman" panose="02020603050405020304" pitchFamily="18" charset="0"/>
                <a:ea typeface="隶书" panose="02010509060101010101" pitchFamily="49" charset="-122"/>
              </a:rPr>
              <a:t>x ) </a:t>
            </a:r>
            <a:r>
              <a:rPr lang="fr-FR" altLang="zh-CN" sz="28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公共函数</a:t>
            </a:r>
            <a:r>
              <a:rPr lang="en-US" altLang="zh-CN" sz="2800" b="1" dirty="0">
                <a:solidFill>
                  <a:schemeClr val="tx2"/>
                </a:solidFill>
                <a:latin typeface="Times New Roman" panose="02020603050405020304" pitchFamily="18" charset="0"/>
                <a:ea typeface="隶书" panose="02010509060101010101" pitchFamily="49" charset="-122"/>
              </a:rPr>
              <a:t>: </a:t>
            </a:r>
            <a:r>
              <a:rPr lang="zh-CN" altLang="en-US" sz="2800" b="1" dirty="0">
                <a:solidFill>
                  <a:schemeClr val="tx2"/>
                </a:solidFill>
                <a:latin typeface="Times New Roman" panose="02020603050405020304" pitchFamily="18" charset="0"/>
                <a:ea typeface="隶书" panose="02010509060101010101" pitchFamily="49" charset="-122"/>
              </a:rPr>
              <a:t>将</a:t>
            </a:r>
            <a:r>
              <a:rPr lang="en-US" altLang="zh-CN" sz="2800" b="1" dirty="0">
                <a:solidFill>
                  <a:schemeClr val="tx2"/>
                </a:solidFill>
                <a:latin typeface="Times New Roman" panose="02020603050405020304" pitchFamily="18" charset="0"/>
                <a:ea typeface="隶书" panose="02010509060101010101" pitchFamily="49" charset="-122"/>
              </a:rPr>
              <a:t>x</a:t>
            </a:r>
            <a:r>
              <a:rPr lang="zh-CN" altLang="en-US" sz="28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b="1"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maxHeapSize</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堆满</a:t>
            </a:r>
            <a:endParaRPr lang="zh-CN" altLang="en-US" sz="28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smtClean="0">
                <a:latin typeface="Times New Roman" panose="02020603050405020304" pitchFamily="18" charset="0"/>
                <a:ea typeface="隶书" panose="02010509060101010101" pitchFamily="49" charset="-122"/>
              </a:rPr>
              <a:t>		</a:t>
            </a:r>
            <a:r>
              <a:rPr lang="en-US" altLang="zh-CN" sz="2800" b="1" dirty="0" err="1" smtClean="0">
                <a:latin typeface="Times New Roman" panose="02020603050405020304" pitchFamily="18" charset="0"/>
                <a:ea typeface="隶书" panose="02010509060101010101" pitchFamily="49" charset="-122"/>
              </a:rPr>
              <a:t>cerr</a:t>
            </a:r>
            <a:r>
              <a:rPr lang="en-US" altLang="zh-CN" sz="2800" b="1" dirty="0" smtClean="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 </a:t>
            </a:r>
            <a:r>
              <a:rPr lang="en-US" altLang="zh-CN" sz="2800" dirty="0">
                <a:latin typeface="Times New Roman" panose="02020603050405020304" pitchFamily="18" charset="0"/>
                <a:ea typeface="隶书" panose="02010509060101010101" pitchFamily="49" charset="-122"/>
              </a:rPr>
              <a:t>"Heap Full"</a:t>
            </a:r>
            <a:r>
              <a:rPr lang="en-US" altLang="zh-CN" sz="2800" b="1" dirty="0">
                <a:latin typeface="Times New Roman" panose="02020603050405020304" pitchFamily="18" charset="0"/>
                <a:ea typeface="隶书" panose="02010509060101010101" pitchFamily="49" charset="-122"/>
              </a:rPr>
              <a:t> &lt;&lt;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false</a:t>
            </a:r>
            <a:r>
              <a:rPr lang="en-US" altLang="zh-CN" sz="2800" b="1" dirty="0">
                <a:latin typeface="Times New Roman" panose="02020603050405020304" pitchFamily="18" charset="0"/>
                <a:ea typeface="隶书" panose="02010509060101010101" pitchFamily="49" charset="-122"/>
              </a:rPr>
              <a:t>; </a:t>
            </a:r>
            <a:endParaRPr lang="en-US" altLang="zh-CN" sz="28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a:t>
            </a:r>
            <a:endParaRPr lang="en-US"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heap[</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siftUp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堆计数加</a:t>
            </a:r>
            <a:r>
              <a:rPr lang="en-US" altLang="zh-CN" sz="28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true</a:t>
            </a:r>
            <a:r>
              <a:rPr lang="en-US" altLang="zh-CN" sz="28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800" b="1" dirty="0">
              <a:latin typeface="Times New Roman" panose="02020603050405020304" pitchFamily="18" charset="0"/>
              <a:ea typeface="隶书" panose="02010509060101010101" pitchFamily="49" charset="-122"/>
            </a:endParaRPr>
          </a:p>
        </p:txBody>
      </p:sp>
      <p:sp>
        <p:nvSpPr>
          <p:cNvPr id="179203" name="Rectangle 2"/>
          <p:cNvSpPr>
            <a:spLocks noGrp="1" noChangeArrowheads="1"/>
          </p:cNvSpPr>
          <p:nvPr>
            <p:ph type="title"/>
          </p:nvPr>
        </p:nvSpPr>
        <p:spPr>
          <a:xfrm>
            <a:off x="179388" y="182563"/>
            <a:ext cx="4752975" cy="612775"/>
          </a:xfrm>
        </p:spPr>
        <p:txBody>
          <a:bodyPr/>
          <a:lstStyle/>
          <a:p>
            <a:pPr algn="ctr"/>
            <a:r>
              <a:rPr lang="zh-CN" altLang="en-US" sz="3200" b="1" smtClean="0">
                <a:solidFill>
                  <a:schemeClr val="tx2"/>
                </a:solidFill>
                <a:ea typeface="华文新魏" panose="02010800040101010101" pitchFamily="2" charset="-122"/>
              </a:rPr>
              <a:t>最小堆的插入</a:t>
            </a:r>
          </a:p>
        </p:txBody>
      </p:sp>
    </p:spTree>
  </p:cSld>
  <p:clrMapOvr>
    <a:masterClrMapping/>
  </p:clrMapOvr>
  <p:transition spd="slow"/>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body" idx="1"/>
          </p:nvPr>
        </p:nvSpPr>
        <p:spPr>
          <a:xfrm>
            <a:off x="627063" y="692150"/>
            <a:ext cx="8516937" cy="5616575"/>
          </a:xfrm>
        </p:spPr>
        <p:txBody>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a:t>
            </a:r>
            <a:r>
              <a:rPr lang="en-US" altLang="zh-CN" sz="2400" dirty="0" err="1" smtClean="0">
                <a:latin typeface="Times New Roman" panose="02020603050405020304" pitchFamily="18" charset="0"/>
                <a:ea typeface="隶书" panose="02010509060101010101" pitchFamily="49" charset="-122"/>
              </a:rPr>
              <a:t>iftUp</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smtClean="0">
                <a:solidFill>
                  <a:schemeClr val="tx2"/>
                </a:solidFill>
                <a:latin typeface="Times New Roman" panose="02020603050405020304" pitchFamily="18" charset="0"/>
                <a:ea typeface="隶书" panose="02010509060101010101" pitchFamily="49" charset="-122"/>
              </a:rPr>
              <a:t>&lt;=</a:t>
            </a:r>
            <a:r>
              <a:rPr lang="zh-CN" altLang="en-US" sz="2400" b="1" dirty="0" smtClean="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a:t>
            </a:r>
            <a:r>
              <a:rPr lang="zh-CN" altLang="en-US" sz="2400" b="1" dirty="0" smtClean="0">
                <a:solidFill>
                  <a:schemeClr val="tx2"/>
                </a:solidFill>
                <a:latin typeface="Times New Roman" panose="02020603050405020304" pitchFamily="18" charset="0"/>
                <a:ea typeface="隶书" panose="02010509060101010101" pitchFamily="49" charset="-122"/>
              </a:rPr>
              <a:t>定义</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else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r>
              <a:rPr lang="nb-NO" altLang="zh-CN" sz="2400" dirty="0" smtClean="0">
                <a:latin typeface="Times New Roman" panose="02020603050405020304" pitchFamily="18" charset="0"/>
                <a:ea typeface="隶书" panose="02010509060101010101" pitchFamily="49" charset="-122"/>
              </a:rPr>
              <a:t>heap[j</a:t>
            </a:r>
            <a:r>
              <a:rPr lang="nb-NO" altLang="zh-CN" sz="2400" dirty="0">
                <a:latin typeface="Times New Roman" panose="02020603050405020304" pitchFamily="18" charset="0"/>
                <a:ea typeface="隶书" panose="02010509060101010101" pitchFamily="49" charset="-122"/>
              </a:rPr>
              <a:t>]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endParaRPr lang="nb-NO" altLang="zh-CN" sz="2400" b="1" dirty="0" smtClean="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endParaRPr lang="nb-NO" altLang="zh-CN" sz="2400" b="1"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heap[j] = temp;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831850" y="6192093"/>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838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627063" y="2564358"/>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23812" y="4355"/>
            <a:ext cx="4752975" cy="61277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lgn="ctr">
              <a:defRPr/>
            </a:pPr>
            <a:r>
              <a:rPr lang="zh-CN" altLang="en-US" sz="3200" dirty="0">
                <a:solidFill>
                  <a:schemeClr val="tx2"/>
                </a:solidFill>
                <a:ea typeface="华文新魏" panose="02010800040101010101" pitchFamily="2" charset="-122"/>
              </a:rPr>
              <a:t>最小堆的向上调整</a:t>
            </a:r>
          </a:p>
        </p:txBody>
      </p:sp>
      <p:sp>
        <p:nvSpPr>
          <p:cNvPr id="69" name="Rectangle 2"/>
          <p:cNvSpPr txBox="1">
            <a:spLocks noChangeArrowheads="1"/>
          </p:cNvSpPr>
          <p:nvPr/>
        </p:nvSpPr>
        <p:spPr>
          <a:xfrm>
            <a:off x="1908769" y="620688"/>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1310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 name="Rectangle 2"/>
          <p:cNvSpPr txBox="1">
            <a:spLocks noChangeArrowheads="1"/>
          </p:cNvSpPr>
          <p:nvPr/>
        </p:nvSpPr>
        <p:spPr>
          <a:xfrm>
            <a:off x="2110308" y="182777"/>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179388" y="115888"/>
            <a:ext cx="6096000" cy="720725"/>
          </a:xfrm>
        </p:spPr>
        <p:txBody>
          <a:bodyPr/>
          <a:lstStyle/>
          <a:p>
            <a:pPr algn="ctr"/>
            <a:r>
              <a:rPr lang="zh-CN" altLang="en-US" sz="3200" b="1" smtClean="0">
                <a:solidFill>
                  <a:schemeClr val="tx2"/>
                </a:solidFill>
                <a:ea typeface="华文新魏" panose="02010800040101010101" pitchFamily="2" charset="-122"/>
              </a:rPr>
              <a:t>最小堆的删除算法</a:t>
            </a:r>
          </a:p>
        </p:txBody>
      </p:sp>
      <p:sp>
        <p:nvSpPr>
          <p:cNvPr id="246789" name="Rectangle 5"/>
          <p:cNvSpPr>
            <a:spLocks noGrp="1" noChangeArrowheads="1"/>
          </p:cNvSpPr>
          <p:nvPr>
            <p:ph type="body" idx="1"/>
          </p:nvPr>
        </p:nvSpPr>
        <p:spPr>
          <a:xfrm>
            <a:off x="663575" y="1304925"/>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24000"/>
            <a:ext cx="5713413" cy="4713288"/>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7625"/>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5788025" y="2632075"/>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a:t>1952</a:t>
            </a:r>
            <a:r>
              <a:rPr lang="zh-CN" altLang="en-US" sz="2400"/>
              <a:t>年，</a:t>
            </a:r>
            <a:r>
              <a:rPr lang="en-US" altLang="zh-CN" sz="2400"/>
              <a:t>David A. Huffman</a:t>
            </a:r>
            <a:r>
              <a:rPr lang="zh-CN" altLang="en-US" sz="2400"/>
              <a:t>在麻省理工攻读博士时所发明的</a:t>
            </a:r>
            <a:endParaRPr lang="en-US" altLang="zh-CN" sz="2400"/>
          </a:p>
          <a:p>
            <a:pPr>
              <a:buFont typeface="Wingdings" panose="05000000000000000000" pitchFamily="2" charset="2"/>
              <a:buChar char="n"/>
            </a:pPr>
            <a:r>
              <a:rPr lang="zh-CN" altLang="en-US" sz="2400"/>
              <a:t>被广泛应用于数据无损压缩，例如</a:t>
            </a:r>
            <a:r>
              <a:rPr lang="en-US" altLang="zh-CN" sz="2400"/>
              <a:t>JPEG</a:t>
            </a:r>
          </a:p>
          <a:p>
            <a:pPr>
              <a:buFont typeface="Wingdings" panose="05000000000000000000" pitchFamily="2" charset="2"/>
              <a:buChar char="n"/>
            </a:pPr>
            <a:r>
              <a:rPr lang="zh-CN" altLang="en-US" sz="2400"/>
              <a:t>变长编码</a:t>
            </a:r>
          </a:p>
        </p:txBody>
      </p:sp>
      <p:sp>
        <p:nvSpPr>
          <p:cNvPr id="185349" name="Rectangle 2"/>
          <p:cNvSpPr txBox="1">
            <a:spLocks noChangeArrowheads="1"/>
          </p:cNvSpPr>
          <p:nvPr/>
        </p:nvSpPr>
        <p:spPr bwMode="auto">
          <a:xfrm>
            <a:off x="179388" y="188913"/>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a:solidFill>
                  <a:srgbClr val="CC3300"/>
                </a:solidFill>
                <a:latin typeface="华文新魏" panose="02010800040101010101" pitchFamily="2" charset="-122"/>
                <a:ea typeface="华文新魏" panose="02010800040101010101" pitchFamily="2" charset="-122"/>
              </a:rPr>
              <a:t>Huffman</a:t>
            </a:r>
            <a:r>
              <a:rPr lang="zh-CN" altLang="en-US">
                <a:solidFill>
                  <a:srgbClr val="CC3300"/>
                </a:solidFill>
                <a:latin typeface="华文新魏" panose="02010800040101010101" pitchFamily="2" charset="-122"/>
                <a:ea typeface="华文新魏" panose="02010800040101010101" pitchFamily="2" charset="-122"/>
              </a:rPr>
              <a:t>树</a:t>
            </a:r>
            <a:endParaRPr lang="zh-CN" altLang="en-US" sz="5400" b="0">
              <a:solidFill>
                <a:srgbClr val="0000CC"/>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79388" y="188913"/>
            <a:ext cx="6096000" cy="685800"/>
          </a:xfrm>
        </p:spPr>
        <p:txBody>
          <a:bodyPr/>
          <a:lstStyle/>
          <a:p>
            <a:pPr algn="ctr"/>
            <a:r>
              <a:rPr lang="en-US" altLang="zh-CN" sz="4000" b="1" smtClean="0">
                <a:solidFill>
                  <a:srgbClr val="CC3300"/>
                </a:solidFill>
                <a:latin typeface="华文新魏" panose="02010800040101010101" pitchFamily="2" charset="-122"/>
                <a:ea typeface="华文新魏" panose="02010800040101010101" pitchFamily="2" charset="-122"/>
              </a:rPr>
              <a:t>Huffman</a:t>
            </a:r>
            <a:r>
              <a:rPr lang="zh-CN" altLang="en-US" sz="4000" b="1" smtClean="0">
                <a:solidFill>
                  <a:srgbClr val="CC3300"/>
                </a:solidFill>
                <a:latin typeface="华文新魏" panose="02010800040101010101" pitchFamily="2" charset="-122"/>
                <a:ea typeface="华文新魏" panose="02010800040101010101" pitchFamily="2" charset="-122"/>
              </a:rPr>
              <a:t>树</a:t>
            </a:r>
            <a:endParaRPr lang="zh-CN" altLang="en-US" sz="5400" smtClean="0">
              <a:latin typeface="华文新魏" panose="02010800040101010101" pitchFamily="2" charset="-122"/>
              <a:ea typeface="华文新魏" panose="02010800040101010101" pitchFamily="2" charset="-122"/>
            </a:endParaRPr>
          </a:p>
        </p:txBody>
      </p:sp>
      <p:sp>
        <p:nvSpPr>
          <p:cNvPr id="279555" name="Rectangle 3"/>
          <p:cNvSpPr>
            <a:spLocks noChangeArrowheads="1"/>
          </p:cNvSpPr>
          <p:nvPr/>
        </p:nvSpPr>
        <p:spPr bwMode="auto">
          <a:xfrm>
            <a:off x="468313" y="1052513"/>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sp>
        <p:nvSpPr>
          <p:cNvPr id="279556" name="Rectangle 4"/>
          <p:cNvSpPr>
            <a:spLocks noGrp="1" noChangeArrowheads="1"/>
          </p:cNvSpPr>
          <p:nvPr>
            <p:ph type="body" idx="1"/>
          </p:nvPr>
        </p:nvSpPr>
        <p:spPr>
          <a:xfrm>
            <a:off x="323850" y="1628775"/>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a:t>
            </a:r>
            <a:r>
              <a:rPr lang="zh-CN" altLang="en-US" sz="2000" b="1" dirty="0" smtClean="0">
                <a:latin typeface="Times New Roman" panose="02020603050405020304" pitchFamily="18" charset="0"/>
                <a:ea typeface="仿宋_GB2312" pitchFamily="49" charset="-122"/>
              </a:rPr>
              <a:t>数</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dirty="0">
              <a:latin typeface="Times New Roman" panose="02020603050405020304" pitchFamily="18" charset="0"/>
              <a:ea typeface="仿宋_GB2312" pitchFamily="49" charset="-122"/>
            </a:endParaRPr>
          </a:p>
        </p:txBody>
      </p:sp>
      <p:grpSp>
        <p:nvGrpSpPr>
          <p:cNvPr id="186373" name="Group 45"/>
          <p:cNvGrpSpPr>
            <a:grpSpLocks/>
          </p:cNvGrpSpPr>
          <p:nvPr/>
        </p:nvGrpSpPr>
        <p:grpSpPr bwMode="auto">
          <a:xfrm>
            <a:off x="1258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771525"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5557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611188" y="836613"/>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5" name="Object 4"/>
          <p:cNvGraphicFramePr>
            <a:graphicFrameLocks noChangeAspect="1"/>
          </p:cNvGraphicFramePr>
          <p:nvPr/>
        </p:nvGraphicFramePr>
        <p:xfrm>
          <a:off x="1931988" y="1773238"/>
          <a:ext cx="2711450" cy="1079500"/>
        </p:xfrm>
        <a:graphic>
          <a:graphicData uri="http://schemas.openxmlformats.org/presentationml/2006/ole">
            <mc:AlternateContent xmlns:mc="http://schemas.openxmlformats.org/markup-compatibility/2006">
              <mc:Choice xmlns:v="urn:schemas-microsoft-com:vml" Requires="v">
                <p:oleObj spid="_x0000_s187474" name="公式" r:id="rId3" imgW="990170" imgH="431613" progId="Equation.3">
                  <p:embed/>
                </p:oleObj>
              </mc:Choice>
              <mc:Fallback>
                <p:oleObj name="公式" r:id="rId3" imgW="990170"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2016125" y="2859088"/>
          <a:ext cx="5508625" cy="498475"/>
        </p:xfrm>
        <a:graphic>
          <a:graphicData uri="http://schemas.openxmlformats.org/presentationml/2006/ole">
            <mc:AlternateContent xmlns:mc="http://schemas.openxmlformats.org/markup-compatibility/2006">
              <mc:Choice xmlns:v="urn:schemas-microsoft-com:vml" Requires="v">
                <p:oleObj spid="_x0000_s187475" name="公式" r:id="rId5" imgW="2120900" imgH="177800" progId="Equation.3">
                  <p:embed/>
                </p:oleObj>
              </mc:Choice>
              <mc:Fallback>
                <p:oleObj name="公式" r:id="rId5" imgW="2120900" imgH="177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2859088"/>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7" name="Object 6"/>
          <p:cNvGraphicFramePr>
            <a:graphicFrameLocks noGrp="1" noChangeAspect="1"/>
          </p:cNvGraphicFramePr>
          <p:nvPr>
            <p:ph sz="half" idx="2"/>
          </p:nvPr>
        </p:nvGraphicFramePr>
        <p:xfrm>
          <a:off x="2268538" y="4041775"/>
          <a:ext cx="2573337" cy="1152525"/>
        </p:xfrm>
        <a:graphic>
          <a:graphicData uri="http://schemas.openxmlformats.org/presentationml/2006/ole">
            <mc:AlternateContent xmlns:mc="http://schemas.openxmlformats.org/markup-compatibility/2006">
              <mc:Choice xmlns:v="urn:schemas-microsoft-com:vml" Requires="v">
                <p:oleObj spid="_x0000_s187476" name="公式" r:id="rId7" imgW="990170" imgH="431613" progId="Equation.3">
                  <p:embed/>
                </p:oleObj>
              </mc:Choice>
              <mc:Fallback>
                <p:oleObj name="公式" r:id="rId7" imgW="990170" imgH="431613"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4041775"/>
                        <a:ext cx="257333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8" name="文本框 1"/>
          <p:cNvSpPr txBox="1">
            <a:spLocks noChangeArrowheads="1"/>
          </p:cNvSpPr>
          <p:nvPr/>
        </p:nvSpPr>
        <p:spPr bwMode="auto">
          <a:xfrm>
            <a:off x="6300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8498"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8499"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8500"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107950" y="96838"/>
            <a:ext cx="6157913"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带权路径长度 </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GB" sz="3200" b="1" smtClean="0">
                <a:solidFill>
                  <a:schemeClr val="tx2"/>
                </a:solidFill>
                <a:latin typeface="华文新魏" panose="02010800040101010101" pitchFamily="2" charset="-122"/>
                <a:ea typeface="华文新魏" panose="02010800040101010101" pitchFamily="2" charset="-122"/>
              </a:rPr>
              <a:t>(</a:t>
            </a:r>
            <a:r>
              <a:rPr lang="en-GB" altLang="zh-CN" sz="3200" b="1" smtClean="0">
                <a:solidFill>
                  <a:schemeClr val="tx2"/>
                </a:solidFill>
                <a:latin typeface="华文新魏" panose="02010800040101010101" pitchFamily="2" charset="-122"/>
                <a:ea typeface="华文新魏" panose="02010800040101010101" pitchFamily="2" charset="-122"/>
              </a:rPr>
              <a:t>Weighted Path Length, WPL)</a:t>
            </a:r>
            <a:endParaRPr lang="en-US" altLang="zh-CN" sz="3200" b="1" smtClean="0">
              <a:solidFill>
                <a:schemeClr val="tx2"/>
              </a:solidFill>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type="body" idx="1"/>
          </p:nvPr>
        </p:nvSpPr>
        <p:spPr>
          <a:xfrm>
            <a:off x="557213" y="1492250"/>
            <a:ext cx="8263259" cy="45339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6600"/>
                </a:solidFill>
                <a:latin typeface="Times New Roman" panose="02020603050405020304" pitchFamily="18" charset="0"/>
                <a:ea typeface="仿宋_GB2312" pitchFamily="49" charset="-122"/>
              </a:rPr>
              <a:t>扩充二叉树</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扩充二叉树中只有度为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的内结点和度为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的外结点。根据二叉树的性质，有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body" idx="1"/>
          </p:nvPr>
        </p:nvSpPr>
        <p:spPr>
          <a:xfrm>
            <a:off x="755650" y="692150"/>
            <a:ext cx="7848600" cy="2341563"/>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结点的层次</a:t>
            </a:r>
            <a:r>
              <a:rPr lang="zh-CN" altLang="en-US" sz="3000"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深度</a:t>
            </a:r>
            <a:r>
              <a:rPr lang="zh-CN" altLang="en-US" sz="3000" b="1" dirty="0">
                <a:latin typeface="Times New Roman" panose="02020603050405020304" pitchFamily="18" charset="0"/>
                <a:ea typeface="仿宋_GB2312" pitchFamily="49" charset="-122"/>
              </a:rPr>
              <a:t>：结点的深度即为结点的层次；离根最远结点的层次即为</a:t>
            </a:r>
            <a:r>
              <a:rPr lang="zh-CN" altLang="en-US" sz="3000" b="1" dirty="0">
                <a:solidFill>
                  <a:schemeClr val="tx2"/>
                </a:solidFill>
                <a:latin typeface="Times New Roman" panose="02020603050405020304" pitchFamily="18" charset="0"/>
                <a:ea typeface="仿宋_GB2312" pitchFamily="49" charset="-122"/>
              </a:rPr>
              <a:t>树的深度</a:t>
            </a:r>
            <a:r>
              <a:rPr lang="zh-CN" altLang="en-US" sz="3000"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788988" y="3033713"/>
            <a:ext cx="7996237" cy="3078162"/>
            <a:chOff x="816" y="1594"/>
            <a:chExt cx="5037" cy="1939"/>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6804248" y="3323432"/>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8748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type="body" idx="1"/>
          </p:nvPr>
        </p:nvSpPr>
        <p:spPr>
          <a:xfrm>
            <a:off x="625475" y="836613"/>
            <a:ext cx="7942263" cy="4860925"/>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若一棵扩充二叉树有 </a:t>
            </a:r>
            <a:r>
              <a:rPr lang="en-US" altLang="zh-CN" sz="3000" b="1" i="1">
                <a:latin typeface="Times New Roman" panose="02020603050405020304" pitchFamily="18" charset="0"/>
                <a:ea typeface="仿宋_GB2312" pitchFamily="49" charset="-122"/>
              </a:rPr>
              <a:t>n </a:t>
            </a:r>
            <a:r>
              <a:rPr lang="zh-CN" altLang="en-US" sz="3000" b="1">
                <a:latin typeface="Times New Roman" panose="02020603050405020304" pitchFamily="18" charset="0"/>
                <a:ea typeface="仿宋_GB2312" pitchFamily="49" charset="-122"/>
              </a:rPr>
              <a:t>个外结点，第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个外结点的权值为</a:t>
            </a:r>
            <a:r>
              <a:rPr lang="en-US" altLang="zh-CN" sz="3000" b="1" i="1">
                <a:solidFill>
                  <a:schemeClr val="tx2"/>
                </a:solidFill>
                <a:latin typeface="Times New Roman" panose="02020603050405020304" pitchFamily="18" charset="0"/>
                <a:ea typeface="仿宋_GB2312" pitchFamily="49" charset="-122"/>
              </a:rPr>
              <a:t>w</a:t>
            </a:r>
            <a:r>
              <a:rPr lang="en-US" altLang="zh-CN" sz="3000" b="1" i="1" baseline="-25000">
                <a:solidFill>
                  <a:schemeClr val="tx2"/>
                </a:solidFill>
                <a:latin typeface="Times New Roman" panose="02020603050405020304" pitchFamily="18" charset="0"/>
                <a:ea typeface="仿宋_GB2312" pitchFamily="49" charset="-122"/>
              </a:rPr>
              <a:t>i</a:t>
            </a:r>
            <a:r>
              <a:rPr lang="zh-CN" altLang="en-US" sz="3000" b="1">
                <a:latin typeface="Times New Roman" panose="02020603050405020304" pitchFamily="18" charset="0"/>
                <a:ea typeface="仿宋_GB2312" pitchFamily="49" charset="-122"/>
              </a:rPr>
              <a:t>，它到根的路径长度为</a:t>
            </a:r>
            <a:r>
              <a:rPr lang="en-US" altLang="zh-CN" sz="3000" b="1" i="1">
                <a:solidFill>
                  <a:schemeClr val="tx2"/>
                </a:solidFill>
                <a:latin typeface="Times New Roman" panose="02020603050405020304" pitchFamily="18" charset="0"/>
                <a:ea typeface="仿宋_GB2312" pitchFamily="49" charset="-122"/>
              </a:rPr>
              <a:t>l</a:t>
            </a:r>
            <a:r>
              <a:rPr lang="en-US" altLang="zh-CN" sz="3000" b="1" i="1" baseline="-25000">
                <a:solidFill>
                  <a:schemeClr val="tx2"/>
                </a:solidFill>
                <a:latin typeface="Times New Roman" panose="02020603050405020304" pitchFamily="18" charset="0"/>
                <a:ea typeface="仿宋_GB2312" pitchFamily="49" charset="-122"/>
              </a:rPr>
              <a:t>i</a:t>
            </a:r>
            <a:r>
              <a:rPr lang="zh-CN" altLang="en-US" sz="3000" b="1">
                <a:latin typeface="Times New Roman" panose="02020603050405020304" pitchFamily="18" charset="0"/>
                <a:ea typeface="仿宋_GB2312" pitchFamily="49" charset="-122"/>
              </a:rPr>
              <a:t>，则该外结点到根的带权路径长度为</a:t>
            </a:r>
            <a:r>
              <a:rPr lang="en-US" altLang="zh-CN" sz="3000" b="1" i="1">
                <a:solidFill>
                  <a:schemeClr val="tx2"/>
                </a:solidFill>
                <a:latin typeface="Times New Roman" panose="02020603050405020304" pitchFamily="18" charset="0"/>
                <a:ea typeface="仿宋_GB2312" pitchFamily="49" charset="-122"/>
              </a:rPr>
              <a:t>w</a:t>
            </a:r>
            <a:r>
              <a:rPr lang="en-US" altLang="zh-CN" sz="3000" b="1" i="1" baseline="-25000">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a:t>
            </a:r>
            <a:r>
              <a:rPr lang="en-US" altLang="zh-CN" sz="3000" b="1" i="1">
                <a:solidFill>
                  <a:schemeClr val="tx2"/>
                </a:solidFill>
                <a:latin typeface="Times New Roman" panose="02020603050405020304" pitchFamily="18" charset="0"/>
                <a:ea typeface="仿宋_GB2312" pitchFamily="49" charset="-122"/>
              </a:rPr>
              <a:t>l</a:t>
            </a:r>
            <a:r>
              <a:rPr lang="en-US" altLang="zh-CN" sz="3000" b="1" i="1" baseline="-25000">
                <a:solidFill>
                  <a:schemeClr val="tx2"/>
                </a:solidFill>
                <a:latin typeface="Times New Roman" panose="02020603050405020304" pitchFamily="18" charset="0"/>
                <a:ea typeface="仿宋_GB2312" pitchFamily="49" charset="-122"/>
              </a:rPr>
              <a:t>i</a:t>
            </a:r>
            <a:r>
              <a:rPr lang="zh-CN" altLang="en-US" sz="3000" b="1">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a:solidFill>
                  <a:srgbClr val="000099"/>
                </a:solidFill>
                <a:ea typeface="仿宋_GB2312" pitchFamily="49" charset="-122"/>
              </a:rPr>
              <a:t>扩充二叉树的带权路径长度定义为树的各外结点到根的带权路径长度之和。</a:t>
            </a:r>
          </a:p>
          <a:p>
            <a:pPr>
              <a:lnSpc>
                <a:spcPct val="105000"/>
              </a:lnSpc>
              <a:spcBef>
                <a:spcPct val="15000"/>
              </a:spcBef>
              <a:buClr>
                <a:srgbClr val="800080"/>
              </a:buClr>
              <a:buSzPct val="50000"/>
              <a:defRPr/>
            </a:pPr>
            <a:endParaRPr lang="zh-CN" altLang="en-GB" sz="2800" b="1">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a:solidFill>
                  <a:srgbClr val="000099"/>
                </a:solidFill>
                <a:ea typeface="仿宋_GB2312" pitchFamily="49" charset="-122"/>
              </a:rPr>
              <a:t>对于同样一组权值，如果放在外结点上，组织方式不同，带权路径长度也不同。</a:t>
            </a:r>
            <a:endParaRPr lang="zh-CN" altLang="en-US" sz="3000" b="1">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9547"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2339975" y="3321050"/>
          <a:ext cx="2736850" cy="1116013"/>
        </p:xfrm>
        <a:graphic>
          <a:graphicData uri="http://schemas.openxmlformats.org/presentationml/2006/ole">
            <mc:AlternateContent xmlns:mc="http://schemas.openxmlformats.org/markup-compatibility/2006">
              <mc:Choice xmlns:v="urn:schemas-microsoft-com:vml" Requires="v">
                <p:oleObj spid="_x0000_s189548"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321050"/>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9549"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9550"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6324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6858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7315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1981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2286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1524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990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107950" y="144463"/>
            <a:ext cx="6748463" cy="598487"/>
          </a:xfrm>
          <a:prstGeom prst="rect">
            <a:avLst/>
          </a:prstGeom>
          <a:solidFill>
            <a:schemeClr val="tx2">
              <a:lumMod val="20000"/>
              <a:lumOff val="80000"/>
            </a:schemeClr>
          </a:solidFill>
          <a:ln>
            <a:noFill/>
          </a:ln>
          <a:effec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200" dirty="0" smtClean="0">
                <a:solidFill>
                  <a:srgbClr val="003399"/>
                </a:solidFill>
                <a:latin typeface="Times New Roman" panose="02020603050405020304" pitchFamily="18" charset="0"/>
                <a:ea typeface="华文新魏" panose="02010800040101010101" pitchFamily="2" charset="-122"/>
              </a:rPr>
              <a:t>具有不同带权路径长度的扩充二叉树</a:t>
            </a:r>
            <a:endParaRPr lang="zh-CN" altLang="en-US" sz="1800" dirty="0" smtClean="0">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762000" y="3867150"/>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a:solidFill>
                  <a:schemeClr val="tx2"/>
                </a:solidFill>
                <a:latin typeface="Times New Roman" panose="02020603050405020304" pitchFamily="18" charset="0"/>
                <a:ea typeface="仿宋_GB2312" pitchFamily="49" charset="-122"/>
              </a:rPr>
              <a:t>WPL = 2*2+       WPL = 2*1+      WPL = 7*1+</a:t>
            </a:r>
          </a:p>
          <a:p>
            <a:r>
              <a:rPr lang="en-US" altLang="zh-CN" sz="3000">
                <a:solidFill>
                  <a:schemeClr val="tx2"/>
                </a:solidFill>
                <a:latin typeface="Times New Roman" panose="02020603050405020304" pitchFamily="18" charset="0"/>
                <a:ea typeface="仿宋_GB2312" pitchFamily="49" charset="-122"/>
              </a:rPr>
              <a:t>     4*2+5*2+             4*2+5*3+           5*2+2*3+</a:t>
            </a:r>
          </a:p>
          <a:p>
            <a:r>
              <a:rPr lang="en-US" altLang="zh-CN" sz="3000">
                <a:solidFill>
                  <a:schemeClr val="tx2"/>
                </a:solidFill>
                <a:latin typeface="Times New Roman" panose="02020603050405020304" pitchFamily="18" charset="0"/>
                <a:ea typeface="仿宋_GB2312" pitchFamily="49" charset="-122"/>
              </a:rPr>
              <a:t>     7*2 = 36                7*3 = 46             4*3 = 35  </a:t>
            </a:r>
          </a:p>
          <a:p>
            <a:endParaRPr lang="en-US" altLang="zh-CN" sz="1800">
              <a:solidFill>
                <a:schemeClr val="tx2"/>
              </a:solidFill>
              <a:latin typeface="仿宋_GB2312" pitchFamily="49" charset="-122"/>
              <a:ea typeface="仿宋_GB2312" pitchFamily="49" charset="-122"/>
            </a:endParaRPr>
          </a:p>
          <a:p>
            <a:r>
              <a:rPr lang="en-US" altLang="zh-CN" sz="3200">
                <a:latin typeface="仿宋_GB2312" pitchFamily="49" charset="-122"/>
                <a:ea typeface="仿宋_GB2312" pitchFamily="49" charset="-122"/>
              </a:rPr>
              <a:t>      </a:t>
            </a:r>
            <a:r>
              <a:rPr lang="zh-CN" altLang="en-US" sz="3200">
                <a:latin typeface="仿宋_GB2312" pitchFamily="49" charset="-122"/>
                <a:ea typeface="仿宋_GB2312" pitchFamily="49" charset="-122"/>
              </a:rPr>
              <a:t>带权路径长度达到最小</a:t>
            </a:r>
            <a:endParaRPr lang="zh-CN" altLang="en-US" sz="2400">
              <a:latin typeface="仿宋_GB2312" pitchFamily="49" charset="-122"/>
              <a:ea typeface="仿宋_GB2312" pitchFamily="49" charset="-122"/>
            </a:endParaRPr>
          </a:p>
        </p:txBody>
      </p:sp>
      <p:sp>
        <p:nvSpPr>
          <p:cNvPr id="190475" name="Oval 11"/>
          <p:cNvSpPr>
            <a:spLocks noChangeArrowheads="1"/>
          </p:cNvSpPr>
          <p:nvPr/>
        </p:nvSpPr>
        <p:spPr bwMode="auto">
          <a:xfrm>
            <a:off x="1752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838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1447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2057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2667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1295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2286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6858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6629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7543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7086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7924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7086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3886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4419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4876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4419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4191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5105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4648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5486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3733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4648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4191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83820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3752850" y="19621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71056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4" name="Text Box 40"/>
          <p:cNvSpPr txBox="1">
            <a:spLocks noChangeArrowheads="1"/>
          </p:cNvSpPr>
          <p:nvPr/>
        </p:nvSpPr>
        <p:spPr bwMode="auto">
          <a:xfrm>
            <a:off x="14668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42100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792480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20764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46672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66484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10" name="Text Box 46"/>
          <p:cNvSpPr txBox="1">
            <a:spLocks noChangeArrowheads="1"/>
          </p:cNvSpPr>
          <p:nvPr/>
        </p:nvSpPr>
        <p:spPr bwMode="auto">
          <a:xfrm>
            <a:off x="55054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6191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26860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5940425" y="5141913"/>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79388" y="188913"/>
            <a:ext cx="5976937" cy="771525"/>
          </a:xfrm>
        </p:spPr>
        <p:txBody>
          <a:bodyPr/>
          <a:lstStyle/>
          <a:p>
            <a:r>
              <a:rPr lang="en-US" altLang="zh-CN" sz="4000" b="1" smtClean="0">
                <a:solidFill>
                  <a:schemeClr val="tx2"/>
                </a:solidFill>
                <a:latin typeface="华文新魏" panose="02010800040101010101" pitchFamily="2" charset="-122"/>
                <a:ea typeface="华文新魏" panose="02010800040101010101" pitchFamily="2" charset="-122"/>
              </a:rPr>
              <a:t>Huffman</a:t>
            </a:r>
            <a:r>
              <a:rPr lang="zh-CN" altLang="en-US" sz="4000" b="1" smtClean="0">
                <a:solidFill>
                  <a:schemeClr val="tx2"/>
                </a:solidFill>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type="body" idx="1"/>
          </p:nvPr>
        </p:nvSpPr>
        <p:spPr>
          <a:xfrm>
            <a:off x="679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395288" y="1268413"/>
            <a:ext cx="7924800"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Tx/>
              <a:buAutoNum type="arabicPeriod"/>
              <a:defRPr/>
            </a:pPr>
            <a:r>
              <a:rPr lang="zh-CN" altLang="en-US" sz="2400" dirty="0">
                <a:solidFill>
                  <a:srgbClr val="000099"/>
                </a:solidFill>
                <a:latin typeface="Times New Roman" panose="02020603050405020304" pitchFamily="18" charset="0"/>
                <a:ea typeface="仿宋_GB2312" pitchFamily="49" charset="-122"/>
              </a:rPr>
              <a:t>由给定</a:t>
            </a:r>
            <a:r>
              <a:rPr lang="zh-CN" altLang="en-US"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个权值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dirty="0">
                <a:solidFill>
                  <a:schemeClr val="tx2"/>
                </a:solidFill>
                <a:latin typeface="Times New Roman" panose="02020603050405020304" pitchFamily="18" charset="0"/>
                <a:ea typeface="仿宋_GB2312" pitchFamily="49" charset="-122"/>
              </a:rPr>
              <a:t>{</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 </a:t>
            </a:r>
            <a:r>
              <a:rPr lang="en-US" altLang="zh-CN" sz="2400" i="1" dirty="0">
                <a:solidFill>
                  <a:schemeClr val="tx2"/>
                </a:solidFill>
                <a:latin typeface="Times New Roman" panose="02020603050405020304" pitchFamily="18" charset="0"/>
                <a:ea typeface="仿宋_GB2312" pitchFamily="49" charset="-122"/>
              </a:rPr>
              <a:t>w</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构造 具有</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棵扩充二叉树的森林</a:t>
            </a:r>
            <a:r>
              <a:rPr lang="zh-CN" altLang="en-US" sz="2400" i="1"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F</a:t>
            </a:r>
            <a:r>
              <a:rPr lang="en-US" altLang="zh-CN" sz="2400" dirty="0">
                <a:solidFill>
                  <a:schemeClr val="tx2"/>
                </a:solidFill>
                <a:latin typeface="Times New Roman" panose="02020603050405020304" pitchFamily="18" charset="0"/>
                <a:ea typeface="仿宋_GB2312" pitchFamily="49" charset="-122"/>
              </a:rPr>
              <a:t> = {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a:t>
            </a:r>
          </a:p>
          <a:p>
            <a:pPr>
              <a:lnSpc>
                <a:spcPct val="110000"/>
              </a:lnSpc>
              <a:defRPr/>
            </a:pPr>
            <a:r>
              <a:rPr lang="en-US" altLang="zh-CN" sz="2400" dirty="0">
                <a:solidFill>
                  <a:schemeClr val="tx2"/>
                </a:solidFill>
                <a:latin typeface="Times New Roman" panose="02020603050405020304" pitchFamily="18" charset="0"/>
                <a:ea typeface="仿宋_GB2312" pitchFamily="49" charset="-122"/>
              </a:rPr>
              <a:t>	…,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 </a:t>
            </a:r>
            <a:r>
              <a:rPr lang="en-US" altLang="zh-CN" sz="2400" dirty="0">
                <a:solidFill>
                  <a:schemeClr val="tx2"/>
                </a:solidFill>
                <a:latin typeface="Times New Roman" panose="02020603050405020304" pitchFamily="18" charset="0"/>
                <a:ea typeface="仿宋_GB2312" pitchFamily="49" charset="-122"/>
              </a:rPr>
              <a:t>}</a:t>
            </a:r>
            <a:r>
              <a:rPr lang="zh-CN" altLang="en-US" sz="2400" dirty="0">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其中每棵扩充二叉树</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i </a:t>
            </a:r>
            <a:r>
              <a:rPr lang="zh-CN" altLang="en-US" sz="2400" dirty="0">
                <a:solidFill>
                  <a:srgbClr val="000099"/>
                </a:solidFill>
                <a:latin typeface="Times New Roman" panose="02020603050405020304" pitchFamily="18" charset="0"/>
                <a:ea typeface="仿宋_GB2312" pitchFamily="49" charset="-122"/>
              </a:rPr>
              <a:t>只有一个带权值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err="1">
                <a:solidFill>
                  <a:schemeClr val="tx2"/>
                </a:solidFill>
                <a:latin typeface="Times New Roman" panose="02020603050405020304" pitchFamily="18" charset="0"/>
                <a:ea typeface="仿宋_GB2312" pitchFamily="49" charset="-122"/>
              </a:rPr>
              <a:t>w</a:t>
            </a:r>
            <a:r>
              <a:rPr lang="en-US" altLang="zh-CN" sz="2400" i="1" baseline="-25000" dirty="0" err="1">
                <a:solidFill>
                  <a:schemeClr val="tx2"/>
                </a:solidFill>
                <a:latin typeface="Times New Roman" panose="02020603050405020304" pitchFamily="18" charset="0"/>
                <a:ea typeface="仿宋_GB2312" pitchFamily="49" charset="-122"/>
              </a:rPr>
              <a:t>i</a:t>
            </a:r>
            <a:r>
              <a:rPr lang="en-US" altLang="zh-CN" sz="2400" i="1" baseline="-25000" dirty="0">
                <a:solidFill>
                  <a:schemeClr val="tx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的根结点</a:t>
            </a:r>
            <a:r>
              <a:rPr lang="en-US" altLang="zh-CN" sz="2400" dirty="0">
                <a:solidFill>
                  <a:srgbClr val="000099"/>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其左、右子树均为</a:t>
            </a:r>
            <a:r>
              <a:rPr lang="zh-CN" altLang="en-US" sz="2400" dirty="0" smtClean="0">
                <a:solidFill>
                  <a:srgbClr val="000099"/>
                </a:solidFill>
                <a:latin typeface="Times New Roman" panose="02020603050405020304" pitchFamily="18" charset="0"/>
                <a:ea typeface="仿宋_GB2312" pitchFamily="49" charset="-122"/>
              </a:rPr>
              <a:t>空</a:t>
            </a:r>
            <a:endParaRPr lang="en-US" altLang="zh-CN" sz="2400" dirty="0" smtClean="0">
              <a:solidFill>
                <a:srgbClr val="000099"/>
              </a:solidFill>
              <a:latin typeface="Times New Roman" panose="02020603050405020304" pitchFamily="18" charset="0"/>
              <a:ea typeface="仿宋_GB2312" pitchFamily="49" charset="-122"/>
            </a:endParaRPr>
          </a:p>
          <a:p>
            <a:pPr>
              <a:lnSpc>
                <a:spcPct val="110000"/>
              </a:lnSpc>
              <a:defRPr/>
            </a:pPr>
            <a:endParaRPr lang="en-US" altLang="zh-CN" sz="2400" dirty="0" smtClean="0">
              <a:latin typeface="Times New Roman" panose="02020603050405020304" pitchFamily="18" charset="0"/>
              <a:ea typeface="仿宋_GB2312" pitchFamily="49" charset="-122"/>
            </a:endParaRPr>
          </a:p>
          <a:p>
            <a:pPr>
              <a:lnSpc>
                <a:spcPct val="105000"/>
              </a:lnSpc>
              <a:spcBef>
                <a:spcPct val="10000"/>
              </a:spcBef>
              <a:buClr>
                <a:schemeClr val="tx2"/>
              </a:buClr>
              <a:buFontTx/>
              <a:buAutoNum type="arabicPeriod" startAt="2"/>
              <a:defRPr/>
            </a:pPr>
            <a:r>
              <a:rPr lang="zh-CN" altLang="en-US" sz="2400" dirty="0" smtClean="0">
                <a:latin typeface="Times New Roman" panose="02020603050405020304" pitchFamily="18" charset="0"/>
                <a:ea typeface="仿宋_GB2312" pitchFamily="49" charset="-122"/>
              </a:rPr>
              <a:t>重复以下步骤</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直到</a:t>
            </a:r>
            <a:r>
              <a:rPr lang="zh-CN" altLang="en-US" sz="2400" dirty="0" smtClean="0">
                <a:solidFill>
                  <a:schemeClr val="tx2"/>
                </a:solidFill>
                <a:latin typeface="Times New Roman" panose="02020603050405020304" pitchFamily="18" charset="0"/>
                <a:ea typeface="仿宋_GB2312" pitchFamily="49" charset="-122"/>
              </a:rPr>
              <a:t> </a:t>
            </a:r>
            <a:r>
              <a:rPr lang="en-US" altLang="zh-CN" sz="2400" i="1" dirty="0" smtClean="0">
                <a:solidFill>
                  <a:schemeClr val="tx2"/>
                </a:solidFill>
                <a:latin typeface="Times New Roman" panose="02020603050405020304" pitchFamily="18" charset="0"/>
                <a:ea typeface="仿宋_GB2312" pitchFamily="49" charset="-122"/>
              </a:rPr>
              <a:t>F</a:t>
            </a:r>
            <a:r>
              <a:rPr lang="en-US" altLang="zh-CN" sz="2400" i="1"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中仅剩一棵树为止：</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solidFill>
                  <a:schemeClr val="tx2"/>
                </a:solidFill>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中选取两棵根结点的</a:t>
            </a:r>
            <a:r>
              <a:rPr lang="zh-CN" altLang="en-US" sz="2400" dirty="0" smtClean="0">
                <a:solidFill>
                  <a:srgbClr val="FF0000"/>
                </a:solidFill>
                <a:latin typeface="Times New Roman" panose="02020603050405020304" pitchFamily="18" charset="0"/>
                <a:ea typeface="仿宋_GB2312" pitchFamily="49" charset="-122"/>
              </a:rPr>
              <a:t>权值最小</a:t>
            </a:r>
            <a:r>
              <a:rPr lang="zh-CN" altLang="en-US" sz="2400" dirty="0" smtClean="0">
                <a:latin typeface="Times New Roman" panose="02020603050405020304" pitchFamily="18" charset="0"/>
                <a:ea typeface="仿宋_GB2312" pitchFamily="49" charset="-122"/>
              </a:rPr>
              <a:t>的扩充二叉树</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做为左、右子树构造一棵新的二叉树。置新的二叉树的根结点的权值为其左、右子树上根结点的权值之和。</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中删去这两棵二叉树。</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把新的二叉树加入 </a:t>
            </a:r>
            <a:r>
              <a:rPr lang="en-US" altLang="zh-CN" sz="2400" i="1" dirty="0" smtClean="0">
                <a:latin typeface="Times New Roman" panose="02020603050405020304" pitchFamily="18" charset="0"/>
                <a:ea typeface="仿宋_GB2312" pitchFamily="49" charset="-122"/>
              </a:rPr>
              <a:t>F</a:t>
            </a:r>
            <a:r>
              <a:rPr lang="zh-CN" altLang="en-US" sz="2400" dirty="0" smtClean="0">
                <a:latin typeface="Times New Roman" panose="02020603050405020304" pitchFamily="18" charset="0"/>
                <a:ea typeface="仿宋_GB2312" pitchFamily="49" charset="-122"/>
              </a:rPr>
              <a:t>。</a:t>
            </a:r>
          </a:p>
          <a:p>
            <a:pPr>
              <a:lnSpc>
                <a:spcPct val="105000"/>
              </a:lnSpc>
              <a:defRPr/>
            </a:pPr>
            <a:r>
              <a:rPr lang="zh-CN" altLang="en-US" sz="28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rPr>
              <a:t>              </a:t>
            </a:r>
            <a:endParaRPr lang="zh-CN" altLang="en-US" sz="2400" dirty="0" smtClean="0">
              <a:solidFill>
                <a:schemeClr val="tx2"/>
              </a:solidFill>
              <a:latin typeface="华文新魏" panose="02010800040101010101" pitchFamily="2" charset="-122"/>
              <a:ea typeface="华文新魏" panose="02010800040101010101" pitchFamily="2" charset="-122"/>
            </a:endParaRPr>
          </a:p>
        </p:txBody>
      </p:sp>
      <p:sp>
        <p:nvSpPr>
          <p:cNvPr id="5" name="Rectangle 2"/>
          <p:cNvSpPr txBox="1">
            <a:spLocks noChangeArrowheads="1"/>
          </p:cNvSpPr>
          <p:nvPr/>
        </p:nvSpPr>
        <p:spPr>
          <a:xfrm>
            <a:off x="179388" y="188913"/>
            <a:ext cx="5976937" cy="77152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en-US" altLang="zh-CN" sz="4000" smtClean="0">
                <a:solidFill>
                  <a:schemeClr val="tx2"/>
                </a:solidFill>
                <a:latin typeface="华文新魏" panose="02010800040101010101" pitchFamily="2" charset="-122"/>
                <a:ea typeface="华文新魏" panose="02010800040101010101" pitchFamily="2" charset="-122"/>
              </a:rPr>
              <a:t>Huffman</a:t>
            </a:r>
            <a:r>
              <a:rPr lang="zh-CN" altLang="en-US" sz="4000" smtClean="0">
                <a:solidFill>
                  <a:schemeClr val="tx2"/>
                </a:solidFill>
                <a:latin typeface="华文新魏" panose="02010800040101010101" pitchFamily="2" charset="-122"/>
                <a:ea typeface="华文新魏" panose="02010800040101010101" pitchFamily="2" charset="-122"/>
              </a:rPr>
              <a:t>树的构造算法</a:t>
            </a:r>
            <a:endParaRPr lang="zh-CN" altLang="en-US" sz="4000" dirty="0" smtClean="0">
              <a:solidFill>
                <a:schemeClr val="tx2"/>
              </a:solidFill>
              <a:latin typeface="华文新魏" panose="02010800040101010101" pitchFamily="2" charset="-122"/>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6"/>
          <p:cNvSpPr txBox="1">
            <a:spLocks noChangeArrowheads="1"/>
          </p:cNvSpPr>
          <p:nvPr/>
        </p:nvSpPr>
        <p:spPr bwMode="auto">
          <a:xfrm>
            <a:off x="152400" y="115888"/>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endParaRPr lang="zh-CN" altLang="zh-CN" sz="2000">
              <a:latin typeface="Times New Roman" panose="02020603050405020304" pitchFamily="18" charset="0"/>
            </a:endParaRPr>
          </a:p>
        </p:txBody>
      </p:sp>
      <p:grpSp>
        <p:nvGrpSpPr>
          <p:cNvPr id="193539" name="Group 67"/>
          <p:cNvGrpSpPr>
            <a:grpSpLocks/>
          </p:cNvGrpSpPr>
          <p:nvPr/>
        </p:nvGrpSpPr>
        <p:grpSpPr bwMode="auto">
          <a:xfrm>
            <a:off x="808038" y="976313"/>
            <a:ext cx="7040562" cy="5837237"/>
            <a:chOff x="384" y="211"/>
            <a:chExt cx="4435" cy="3677"/>
          </a:xfrm>
        </p:grpSpPr>
        <p:sp>
          <p:nvSpPr>
            <p:cNvPr id="193542" name="Line 2"/>
            <p:cNvSpPr>
              <a:spLocks noChangeShapeType="1"/>
            </p:cNvSpPr>
            <p:nvPr/>
          </p:nvSpPr>
          <p:spPr bwMode="auto">
            <a:xfrm flipH="1">
              <a:off x="134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3" name="Line 3"/>
            <p:cNvSpPr>
              <a:spLocks noChangeShapeType="1"/>
            </p:cNvSpPr>
            <p:nvPr/>
          </p:nvSpPr>
          <p:spPr bwMode="auto">
            <a:xfrm>
              <a:off x="158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4" name="Line 4"/>
            <p:cNvSpPr>
              <a:spLocks noChangeShapeType="1"/>
            </p:cNvSpPr>
            <p:nvPr/>
          </p:nvSpPr>
          <p:spPr bwMode="auto">
            <a:xfrm>
              <a:off x="441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5" name="Line 5"/>
            <p:cNvSpPr>
              <a:spLocks noChangeShapeType="1"/>
            </p:cNvSpPr>
            <p:nvPr/>
          </p:nvSpPr>
          <p:spPr bwMode="auto">
            <a:xfrm flipH="1">
              <a:off x="417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6" name="Text Box 7"/>
            <p:cNvSpPr txBox="1">
              <a:spLocks noChangeArrowheads="1"/>
            </p:cNvSpPr>
            <p:nvPr/>
          </p:nvSpPr>
          <p:spPr bwMode="auto">
            <a:xfrm>
              <a:off x="384" y="221"/>
              <a:ext cx="199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{2} {4}</a:t>
              </a:r>
              <a:endParaRPr lang="en-US" altLang="zh-CN" sz="2400">
                <a:latin typeface="Times New Roman" panose="02020603050405020304" pitchFamily="18" charset="0"/>
              </a:endParaRPr>
            </a:p>
          </p:txBody>
        </p:sp>
        <p:sp>
          <p:nvSpPr>
            <p:cNvPr id="193547" name="Rectangle 8"/>
            <p:cNvSpPr>
              <a:spLocks noChangeArrowheads="1"/>
            </p:cNvSpPr>
            <p:nvPr/>
          </p:nvSpPr>
          <p:spPr bwMode="auto">
            <a:xfrm>
              <a:off x="672"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8" name="Rectangle 9"/>
            <p:cNvSpPr>
              <a:spLocks noChangeArrowheads="1"/>
            </p:cNvSpPr>
            <p:nvPr/>
          </p:nvSpPr>
          <p:spPr bwMode="auto">
            <a:xfrm>
              <a:off x="1056"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9" name="Rectangle 10"/>
            <p:cNvSpPr>
              <a:spLocks noChangeArrowheads="1"/>
            </p:cNvSpPr>
            <p:nvPr/>
          </p:nvSpPr>
          <p:spPr bwMode="auto">
            <a:xfrm>
              <a:off x="144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0" name="Rectangle 11"/>
            <p:cNvSpPr>
              <a:spLocks noChangeArrowheads="1"/>
            </p:cNvSpPr>
            <p:nvPr/>
          </p:nvSpPr>
          <p:spPr bwMode="auto">
            <a:xfrm>
              <a:off x="182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1" name="Text Box 12"/>
            <p:cNvSpPr txBox="1">
              <a:spLocks noChangeArrowheads="1"/>
            </p:cNvSpPr>
            <p:nvPr/>
          </p:nvSpPr>
          <p:spPr bwMode="auto">
            <a:xfrm>
              <a:off x="3216" y="211"/>
              <a:ext cx="160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{6}</a:t>
              </a:r>
              <a:endParaRPr lang="en-US" altLang="zh-CN" sz="2400">
                <a:latin typeface="Times New Roman" panose="02020603050405020304" pitchFamily="18" charset="0"/>
              </a:endParaRPr>
            </a:p>
          </p:txBody>
        </p:sp>
        <p:sp>
          <p:nvSpPr>
            <p:cNvPr id="193552" name="Rectangle 13"/>
            <p:cNvSpPr>
              <a:spLocks noChangeArrowheads="1"/>
            </p:cNvSpPr>
            <p:nvPr/>
          </p:nvSpPr>
          <p:spPr bwMode="auto">
            <a:xfrm>
              <a:off x="336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3" name="Rectangle 14"/>
            <p:cNvSpPr>
              <a:spLocks noChangeArrowheads="1"/>
            </p:cNvSpPr>
            <p:nvPr/>
          </p:nvSpPr>
          <p:spPr bwMode="auto">
            <a:xfrm>
              <a:off x="374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4" name="Rectangle 15"/>
            <p:cNvSpPr>
              <a:spLocks noChangeArrowheads="1"/>
            </p:cNvSpPr>
            <p:nvPr/>
          </p:nvSpPr>
          <p:spPr bwMode="auto">
            <a:xfrm>
              <a:off x="4032"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5" name="Rectangle 16"/>
            <p:cNvSpPr>
              <a:spLocks noChangeArrowheads="1"/>
            </p:cNvSpPr>
            <p:nvPr/>
          </p:nvSpPr>
          <p:spPr bwMode="auto">
            <a:xfrm>
              <a:off x="4464"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6" name="Oval 17"/>
            <p:cNvSpPr>
              <a:spLocks noChangeArrowheads="1"/>
            </p:cNvSpPr>
            <p:nvPr/>
          </p:nvSpPr>
          <p:spPr bwMode="auto">
            <a:xfrm>
              <a:off x="4224" y="67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7" name="Text Box 18"/>
            <p:cNvSpPr txBox="1">
              <a:spLocks noChangeArrowheads="1"/>
            </p:cNvSpPr>
            <p:nvPr/>
          </p:nvSpPr>
          <p:spPr bwMode="auto">
            <a:xfrm>
              <a:off x="6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58" name="Text Box 19"/>
            <p:cNvSpPr txBox="1">
              <a:spLocks noChangeArrowheads="1"/>
            </p:cNvSpPr>
            <p:nvPr/>
          </p:nvSpPr>
          <p:spPr bwMode="auto">
            <a:xfrm>
              <a:off x="1068"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59" name="Text Box 20"/>
            <p:cNvSpPr txBox="1">
              <a:spLocks noChangeArrowheads="1"/>
            </p:cNvSpPr>
            <p:nvPr/>
          </p:nvSpPr>
          <p:spPr bwMode="auto">
            <a:xfrm>
              <a:off x="1452"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60" name="Text Box 21"/>
            <p:cNvSpPr txBox="1">
              <a:spLocks noChangeArrowheads="1"/>
            </p:cNvSpPr>
            <p:nvPr/>
          </p:nvSpPr>
          <p:spPr bwMode="auto">
            <a:xfrm>
              <a:off x="183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61" name="Text Box 22"/>
            <p:cNvSpPr txBox="1">
              <a:spLocks noChangeArrowheads="1"/>
            </p:cNvSpPr>
            <p:nvPr/>
          </p:nvSpPr>
          <p:spPr bwMode="auto">
            <a:xfrm>
              <a:off x="1100" y="1008"/>
              <a:ext cx="62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初始</a:t>
              </a:r>
              <a:endParaRPr lang="zh-CN" altLang="en-US" sz="2400">
                <a:latin typeface="Times New Roman" panose="02020603050405020304" pitchFamily="18" charset="0"/>
              </a:endParaRPr>
            </a:p>
          </p:txBody>
        </p:sp>
        <p:sp>
          <p:nvSpPr>
            <p:cNvPr id="193562" name="Text Box 23"/>
            <p:cNvSpPr txBox="1">
              <a:spLocks noChangeArrowheads="1"/>
            </p:cNvSpPr>
            <p:nvPr/>
          </p:nvSpPr>
          <p:spPr bwMode="auto">
            <a:xfrm>
              <a:off x="3396" y="1363"/>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{2} {4}</a:t>
              </a:r>
              <a:endParaRPr lang="en-US" altLang="zh-CN" sz="2400">
                <a:latin typeface="Times New Roman" panose="02020603050405020304" pitchFamily="18" charset="0"/>
              </a:endParaRPr>
            </a:p>
          </p:txBody>
        </p:sp>
        <p:sp>
          <p:nvSpPr>
            <p:cNvPr id="193563" name="Text Box 24"/>
            <p:cNvSpPr txBox="1">
              <a:spLocks noChangeArrowheads="1"/>
            </p:cNvSpPr>
            <p:nvPr/>
          </p:nvSpPr>
          <p:spPr bwMode="auto">
            <a:xfrm>
              <a:off x="680" y="1776"/>
              <a:ext cx="14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{11} </a:t>
              </a:r>
              <a:endParaRPr lang="en-US" altLang="zh-CN" sz="2400">
                <a:latin typeface="Times New Roman" panose="02020603050405020304" pitchFamily="18" charset="0"/>
              </a:endParaRPr>
            </a:p>
          </p:txBody>
        </p:sp>
        <p:sp>
          <p:nvSpPr>
            <p:cNvPr id="193564" name="Line 25"/>
            <p:cNvSpPr>
              <a:spLocks noChangeShapeType="1"/>
            </p:cNvSpPr>
            <p:nvPr/>
          </p:nvSpPr>
          <p:spPr bwMode="auto">
            <a:xfrm>
              <a:off x="1824" y="297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5" name="Line 26"/>
            <p:cNvSpPr>
              <a:spLocks noChangeShapeType="1"/>
            </p:cNvSpPr>
            <p:nvPr/>
          </p:nvSpPr>
          <p:spPr bwMode="auto">
            <a:xfrm flipH="1">
              <a:off x="1584"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6" name="Rectangle 27"/>
            <p:cNvSpPr>
              <a:spLocks noChangeArrowheads="1"/>
            </p:cNvSpPr>
            <p:nvPr/>
          </p:nvSpPr>
          <p:spPr bwMode="auto">
            <a:xfrm>
              <a:off x="76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7" name="Rectangle 28"/>
            <p:cNvSpPr>
              <a:spLocks noChangeArrowheads="1"/>
            </p:cNvSpPr>
            <p:nvPr/>
          </p:nvSpPr>
          <p:spPr bwMode="auto">
            <a:xfrm>
              <a:off x="1200"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8" name="Rectangle 29"/>
            <p:cNvSpPr>
              <a:spLocks noChangeArrowheads="1"/>
            </p:cNvSpPr>
            <p:nvPr/>
          </p:nvSpPr>
          <p:spPr bwMode="auto">
            <a:xfrm>
              <a:off x="1440"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9" name="Rectangle 30"/>
            <p:cNvSpPr>
              <a:spLocks noChangeArrowheads="1"/>
            </p:cNvSpPr>
            <p:nvPr/>
          </p:nvSpPr>
          <p:spPr bwMode="auto">
            <a:xfrm>
              <a:off x="1824"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0" name="Oval 31"/>
            <p:cNvSpPr>
              <a:spLocks noChangeArrowheads="1"/>
            </p:cNvSpPr>
            <p:nvPr/>
          </p:nvSpPr>
          <p:spPr bwMode="auto">
            <a:xfrm>
              <a:off x="1632"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1" name="Oval 32"/>
            <p:cNvSpPr>
              <a:spLocks noChangeArrowheads="1"/>
            </p:cNvSpPr>
            <p:nvPr/>
          </p:nvSpPr>
          <p:spPr bwMode="auto">
            <a:xfrm>
              <a:off x="1392"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2" name="Text Box 33"/>
            <p:cNvSpPr txBox="1">
              <a:spLocks noChangeArrowheads="1"/>
            </p:cNvSpPr>
            <p:nvPr/>
          </p:nvSpPr>
          <p:spPr bwMode="auto">
            <a:xfrm>
              <a:off x="33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3" name="Text Box 34"/>
            <p:cNvSpPr txBox="1">
              <a:spLocks noChangeArrowheads="1"/>
            </p:cNvSpPr>
            <p:nvPr/>
          </p:nvSpPr>
          <p:spPr bwMode="auto">
            <a:xfrm>
              <a:off x="375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4" name="Text Box 35"/>
            <p:cNvSpPr txBox="1">
              <a:spLocks noChangeArrowheads="1"/>
            </p:cNvSpPr>
            <p:nvPr/>
          </p:nvSpPr>
          <p:spPr bwMode="auto">
            <a:xfrm>
              <a:off x="4032"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5" name="Text Box 36"/>
            <p:cNvSpPr txBox="1">
              <a:spLocks noChangeArrowheads="1"/>
            </p:cNvSpPr>
            <p:nvPr/>
          </p:nvSpPr>
          <p:spPr bwMode="auto">
            <a:xfrm>
              <a:off x="4476"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76" name="Text Box 37"/>
            <p:cNvSpPr txBox="1">
              <a:spLocks noChangeArrowheads="1"/>
            </p:cNvSpPr>
            <p:nvPr/>
          </p:nvSpPr>
          <p:spPr bwMode="auto">
            <a:xfrm>
              <a:off x="780"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7" name="Text Box 38"/>
            <p:cNvSpPr txBox="1">
              <a:spLocks noChangeArrowheads="1"/>
            </p:cNvSpPr>
            <p:nvPr/>
          </p:nvSpPr>
          <p:spPr bwMode="auto">
            <a:xfrm>
              <a:off x="1212"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8" name="Text Box 39"/>
            <p:cNvSpPr txBox="1">
              <a:spLocks noChangeArrowheads="1"/>
            </p:cNvSpPr>
            <p:nvPr/>
          </p:nvSpPr>
          <p:spPr bwMode="auto">
            <a:xfrm>
              <a:off x="1440"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9" name="Text Box 40"/>
            <p:cNvSpPr txBox="1">
              <a:spLocks noChangeArrowheads="1"/>
            </p:cNvSpPr>
            <p:nvPr/>
          </p:nvSpPr>
          <p:spPr bwMode="auto">
            <a:xfrm>
              <a:off x="1836"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80" name="Text Box 41"/>
            <p:cNvSpPr txBox="1">
              <a:spLocks noChangeArrowheads="1"/>
            </p:cNvSpPr>
            <p:nvPr/>
          </p:nvSpPr>
          <p:spPr bwMode="auto">
            <a:xfrm>
              <a:off x="4232" y="64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1" name="Text Box 42"/>
            <p:cNvSpPr txBox="1">
              <a:spLocks noChangeArrowheads="1"/>
            </p:cNvSpPr>
            <p:nvPr/>
          </p:nvSpPr>
          <p:spPr bwMode="auto">
            <a:xfrm>
              <a:off x="1584" y="2649"/>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2" name="Text Box 43"/>
            <p:cNvSpPr txBox="1">
              <a:spLocks noChangeArrowheads="1"/>
            </p:cNvSpPr>
            <p:nvPr/>
          </p:nvSpPr>
          <p:spPr bwMode="auto">
            <a:xfrm>
              <a:off x="1344"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583" name="Text Box 44"/>
            <p:cNvSpPr txBox="1">
              <a:spLocks noChangeArrowheads="1"/>
            </p:cNvSpPr>
            <p:nvPr/>
          </p:nvSpPr>
          <p:spPr bwMode="auto">
            <a:xfrm>
              <a:off x="816"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84" name="Text Box 45"/>
            <p:cNvSpPr txBox="1">
              <a:spLocks noChangeArrowheads="1"/>
            </p:cNvSpPr>
            <p:nvPr/>
          </p:nvSpPr>
          <p:spPr bwMode="auto">
            <a:xfrm>
              <a:off x="3547" y="1776"/>
              <a:ext cx="100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{18} </a:t>
              </a:r>
              <a:endParaRPr lang="en-US" altLang="zh-CN" sz="2400">
                <a:latin typeface="Times New Roman" panose="02020603050405020304" pitchFamily="18" charset="0"/>
              </a:endParaRPr>
            </a:p>
          </p:txBody>
        </p:sp>
        <p:sp>
          <p:nvSpPr>
            <p:cNvPr id="193585" name="Line 46"/>
            <p:cNvSpPr>
              <a:spLocks noChangeShapeType="1"/>
            </p:cNvSpPr>
            <p:nvPr/>
          </p:nvSpPr>
          <p:spPr bwMode="auto">
            <a:xfrm flipH="1">
              <a:off x="3792"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6" name="Line 47"/>
            <p:cNvSpPr>
              <a:spLocks noChangeShapeType="1"/>
            </p:cNvSpPr>
            <p:nvPr/>
          </p:nvSpPr>
          <p:spPr bwMode="auto">
            <a:xfrm>
              <a:off x="4032" y="244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7" name="Line 48"/>
            <p:cNvSpPr>
              <a:spLocks noChangeShapeType="1"/>
            </p:cNvSpPr>
            <p:nvPr/>
          </p:nvSpPr>
          <p:spPr bwMode="auto">
            <a:xfrm>
              <a:off x="4272" y="292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8" name="Line 49"/>
            <p:cNvSpPr>
              <a:spLocks noChangeShapeType="1"/>
            </p:cNvSpPr>
            <p:nvPr/>
          </p:nvSpPr>
          <p:spPr bwMode="auto">
            <a:xfrm flipH="1">
              <a:off x="4032"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9" name="Rectangle 50"/>
            <p:cNvSpPr>
              <a:spLocks noChangeArrowheads="1"/>
            </p:cNvSpPr>
            <p:nvPr/>
          </p:nvSpPr>
          <p:spPr bwMode="auto">
            <a:xfrm>
              <a:off x="364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0" name="Rectangle 51"/>
            <p:cNvSpPr>
              <a:spLocks noChangeArrowheads="1"/>
            </p:cNvSpPr>
            <p:nvPr/>
          </p:nvSpPr>
          <p:spPr bwMode="auto">
            <a:xfrm>
              <a:off x="3888"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1" name="Oval 52"/>
            <p:cNvSpPr>
              <a:spLocks noChangeArrowheads="1"/>
            </p:cNvSpPr>
            <p:nvPr/>
          </p:nvSpPr>
          <p:spPr bwMode="auto">
            <a:xfrm>
              <a:off x="4080"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2" name="Oval 53"/>
            <p:cNvSpPr>
              <a:spLocks noChangeArrowheads="1"/>
            </p:cNvSpPr>
            <p:nvPr/>
          </p:nvSpPr>
          <p:spPr bwMode="auto">
            <a:xfrm>
              <a:off x="3840"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3" name="Text Box 54"/>
            <p:cNvSpPr txBox="1">
              <a:spLocks noChangeArrowheads="1"/>
            </p:cNvSpPr>
            <p:nvPr/>
          </p:nvSpPr>
          <p:spPr bwMode="auto">
            <a:xfrm>
              <a:off x="3888"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94" name="Text Box 55"/>
            <p:cNvSpPr txBox="1">
              <a:spLocks noChangeArrowheads="1"/>
            </p:cNvSpPr>
            <p:nvPr/>
          </p:nvSpPr>
          <p:spPr bwMode="auto">
            <a:xfrm>
              <a:off x="2628"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95" name="Line 56"/>
            <p:cNvSpPr>
              <a:spLocks noChangeShapeType="1"/>
            </p:cNvSpPr>
            <p:nvPr/>
          </p:nvSpPr>
          <p:spPr bwMode="auto">
            <a:xfrm>
              <a:off x="450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6" name="Line 57"/>
            <p:cNvSpPr>
              <a:spLocks noChangeShapeType="1"/>
            </p:cNvSpPr>
            <p:nvPr/>
          </p:nvSpPr>
          <p:spPr bwMode="auto">
            <a:xfrm flipH="1">
              <a:off x="426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7" name="Rectangle 58"/>
            <p:cNvSpPr>
              <a:spLocks noChangeArrowheads="1"/>
            </p:cNvSpPr>
            <p:nvPr/>
          </p:nvSpPr>
          <p:spPr bwMode="auto">
            <a:xfrm>
              <a:off x="4116"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8" name="Rectangle 59"/>
            <p:cNvSpPr>
              <a:spLocks noChangeArrowheads="1"/>
            </p:cNvSpPr>
            <p:nvPr/>
          </p:nvSpPr>
          <p:spPr bwMode="auto">
            <a:xfrm>
              <a:off x="4560"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9" name="Oval 60"/>
            <p:cNvSpPr>
              <a:spLocks noChangeArrowheads="1"/>
            </p:cNvSpPr>
            <p:nvPr/>
          </p:nvSpPr>
          <p:spPr bwMode="auto">
            <a:xfrm>
              <a:off x="4308" y="3120"/>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600" name="Text Box 61"/>
            <p:cNvSpPr txBox="1">
              <a:spLocks noChangeArrowheads="1"/>
            </p:cNvSpPr>
            <p:nvPr/>
          </p:nvSpPr>
          <p:spPr bwMode="auto">
            <a:xfrm>
              <a:off x="4116"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601" name="Text Box 62"/>
            <p:cNvSpPr txBox="1">
              <a:spLocks noChangeArrowheads="1"/>
            </p:cNvSpPr>
            <p:nvPr/>
          </p:nvSpPr>
          <p:spPr bwMode="auto">
            <a:xfrm>
              <a:off x="3648" y="264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602" name="Text Box 63"/>
            <p:cNvSpPr txBox="1">
              <a:spLocks noChangeArrowheads="1"/>
            </p:cNvSpPr>
            <p:nvPr/>
          </p:nvSpPr>
          <p:spPr bwMode="auto">
            <a:xfrm>
              <a:off x="4572"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603" name="Text Box 64"/>
            <p:cNvSpPr txBox="1">
              <a:spLocks noChangeArrowheads="1"/>
            </p:cNvSpPr>
            <p:nvPr/>
          </p:nvSpPr>
          <p:spPr bwMode="auto">
            <a:xfrm>
              <a:off x="4276" y="3081"/>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604" name="Text Box 65"/>
            <p:cNvSpPr txBox="1">
              <a:spLocks noChangeArrowheads="1"/>
            </p:cNvSpPr>
            <p:nvPr/>
          </p:nvSpPr>
          <p:spPr bwMode="auto">
            <a:xfrm>
              <a:off x="4036" y="2649"/>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605" name="Text Box 66"/>
            <p:cNvSpPr txBox="1">
              <a:spLocks noChangeArrowheads="1"/>
            </p:cNvSpPr>
            <p:nvPr/>
          </p:nvSpPr>
          <p:spPr bwMode="auto">
            <a:xfrm>
              <a:off x="3792"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18</a:t>
              </a:r>
              <a:endParaRPr lang="en-US" altLang="zh-CN" sz="2400">
                <a:latin typeface="Times New Roman" panose="02020603050405020304" pitchFamily="18" charset="0"/>
              </a:endParaRPr>
            </a:p>
          </p:txBody>
        </p:sp>
      </p:grpSp>
      <p:sp>
        <p:nvSpPr>
          <p:cNvPr id="2" name="矩形 1"/>
          <p:cNvSpPr/>
          <p:nvPr/>
        </p:nvSpPr>
        <p:spPr>
          <a:xfrm>
            <a:off x="158750" y="82550"/>
            <a:ext cx="4341813" cy="609600"/>
          </a:xfrm>
          <a:prstGeom prst="rect">
            <a:avLst/>
          </a:prstGeom>
          <a:solidFill>
            <a:schemeClr val="tx2">
              <a:lumMod val="20000"/>
              <a:lumOff val="80000"/>
            </a:schemeClr>
          </a:solidFill>
        </p:spPr>
        <p:txBody>
          <a:bodyPr>
            <a:spAutoFit/>
          </a:bodyPr>
          <a:lstStyle/>
          <a:p>
            <a:pPr>
              <a:lnSpc>
                <a:spcPct val="105000"/>
              </a:lnSpc>
              <a:defRPr/>
            </a:pPr>
            <a:r>
              <a:rPr lang="en-US" altLang="zh-CN" sz="3200" dirty="0">
                <a:solidFill>
                  <a:schemeClr val="tx2"/>
                </a:solidFill>
                <a:latin typeface="华文新魏" panose="02010800040101010101" pitchFamily="2" charset="-122"/>
                <a:ea typeface="华文新魏" panose="02010800040101010101" pitchFamily="2" charset="-122"/>
              </a:rPr>
              <a:t>Huffman</a:t>
            </a:r>
            <a:r>
              <a:rPr lang="zh-CN" altLang="en-US" sz="3200" dirty="0">
                <a:solidFill>
                  <a:schemeClr val="tx2"/>
                </a:solidFill>
                <a:latin typeface="华文新魏" panose="02010800040101010101" pitchFamily="2" charset="-122"/>
                <a:ea typeface="华文新魏" panose="02010800040101010101" pitchFamily="2" charset="-122"/>
              </a:rPr>
              <a:t>树的构造过程</a:t>
            </a:r>
            <a:endParaRPr lang="zh-CN" altLang="en-US" sz="2800" dirty="0">
              <a:solidFill>
                <a:schemeClr val="tx2"/>
              </a:solidFill>
              <a:latin typeface="华文新魏" panose="02010800040101010101" pitchFamily="2" charset="-122"/>
              <a:ea typeface="华文新魏" panose="02010800040101010101" pitchFamily="2" charset="-122"/>
            </a:endParaRPr>
          </a:p>
        </p:txBody>
      </p:sp>
      <p:sp>
        <p:nvSpPr>
          <p:cNvPr id="4" name="文本框 3"/>
          <p:cNvSpPr txBox="1">
            <a:spLocks noChangeArrowheads="1"/>
          </p:cNvSpPr>
          <p:nvPr/>
        </p:nvSpPr>
        <p:spPr bwMode="auto">
          <a:xfrm>
            <a:off x="1487488" y="920750"/>
            <a:ext cx="25606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a:t>2, 4, 5, 7</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179388" y="115888"/>
            <a:ext cx="5411787" cy="668337"/>
          </a:xfrm>
        </p:spPr>
        <p:txBody>
          <a:bodyPr/>
          <a:lstStyle/>
          <a:p>
            <a:pPr algn="ct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type="body" idx="1"/>
          </p:nvPr>
        </p:nvSpPr>
        <p:spPr>
          <a:xfrm>
            <a:off x="539750" y="1052513"/>
            <a:ext cx="84963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(NULL</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(right)</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p:cNvSpPr>
            <a:spLocks noGrp="1" noChangeArrowheads="1"/>
          </p:cNvSpPr>
          <p:nvPr>
            <p:ph type="body" idx="1"/>
          </p:nvPr>
        </p:nvSpPr>
        <p:spPr>
          <a:xfrm>
            <a:off x="611188" y="765175"/>
            <a:ext cx="8229600" cy="5400675"/>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HuffmanTree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//Huffman</a:t>
            </a:r>
            <a:r>
              <a:rPr lang="zh-CN" altLang="en-US" sz="2400" dirty="0">
                <a:solidFill>
                  <a:schemeClr val="tx2"/>
                </a:solidFill>
                <a:latin typeface="Times New Roman" panose="02020603050405020304" pitchFamily="18" charset="0"/>
                <a:ea typeface="隶书" panose="02010509060101010101" pitchFamily="49" charset="-122"/>
              </a:rPr>
              <a:t>树类定义</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public:</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 (E w[]</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rPr>
              <a:t> </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delete </a:t>
            </a:r>
            <a:r>
              <a:rPr lang="en-US" altLang="zh-CN" sz="2400" dirty="0">
                <a:latin typeface="Times New Roman" panose="02020603050405020304" pitchFamily="18" charset="0"/>
                <a:ea typeface="隶书" panose="02010509060101010101" pitchFamily="49" charset="-122"/>
              </a:rPr>
              <a:t>Tree(root)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deleteTree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删除以 </a:t>
            </a:r>
            <a:r>
              <a:rPr lang="en-US" altLang="zh-CN" sz="2400" dirty="0">
                <a:solidFill>
                  <a:schemeClr val="tx2"/>
                </a:solidFill>
                <a:latin typeface="Times New Roman" panose="02020603050405020304" pitchFamily="18" charset="0"/>
                <a:ea typeface="隶书" panose="02010509060101010101" pitchFamily="49" charset="-122"/>
              </a:rPr>
              <a:t>t </a:t>
            </a:r>
            <a:r>
              <a:rPr lang="zh-CN" altLang="en-US" sz="24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mergeTree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a:t>
            </a:r>
            <a:r>
              <a:rPr lang="en-US" altLang="zh-CN" sz="2400" dirty="0">
                <a:latin typeface="Times New Roman" panose="02020603050405020304" pitchFamily="18" charset="0"/>
                <a:ea typeface="隶书" panose="02010509060101010101" pitchFamily="49" charset="-122"/>
              </a:rPr>
              <a:t> ht1</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ht2</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*&amp; </a:t>
            </a:r>
            <a:r>
              <a:rPr lang="en-US" altLang="zh-CN" sz="2400" dirty="0">
                <a:latin typeface="Times New Roman" panose="02020603050405020304" pitchFamily="18" charset="0"/>
                <a:ea typeface="隶书" panose="02010509060101010101" pitchFamily="49" charset="-122"/>
              </a:rPr>
              <a:t>parent)</a:t>
            </a:r>
            <a:r>
              <a:rPr lang="zh-CN" altLang="en-US"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zh-CN" altLang="en-US"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179388" y="188913"/>
            <a:ext cx="5564187" cy="576262"/>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type="body" idx="1"/>
          </p:nvPr>
        </p:nvSpPr>
        <p:spPr>
          <a:xfrm>
            <a:off x="395288" y="765175"/>
            <a:ext cx="8229600" cy="5003800"/>
          </a:xfrm>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hp.Insert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mergeTree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body" idx="1"/>
          </p:nvPr>
        </p:nvSpPr>
        <p:spPr>
          <a:xfrm>
            <a:off x="627063" y="730250"/>
            <a:ext cx="8229600" cy="5651500"/>
          </a:xfrm>
        </p:spPr>
        <p:txBody>
          <a:bodyPr/>
          <a:lstStyle/>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HuffmanTree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mergeTree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data.key+bt2.root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bt2.root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179388" y="188913"/>
            <a:ext cx="5699125"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采用静态链表的</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a:t>
            </a:r>
          </a:p>
        </p:txBody>
      </p:sp>
      <p:sp>
        <p:nvSpPr>
          <p:cNvPr id="290822" name="Rectangle 6"/>
          <p:cNvSpPr>
            <a:spLocks noGrp="1" noChangeArrowheads="1"/>
          </p:cNvSpPr>
          <p:nvPr>
            <p:ph type="body" idx="1"/>
          </p:nvPr>
        </p:nvSpPr>
        <p:spPr>
          <a:xfrm>
            <a:off x="395288" y="1209675"/>
            <a:ext cx="7832725" cy="4967288"/>
          </a:xfrm>
        </p:spPr>
        <p:txBody>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smtClean="0">
                <a:solidFill>
                  <a:schemeClr val="tx2"/>
                </a:solidFill>
                <a:latin typeface="Times New Roman" panose="02020603050405020304" pitchFamily="18" charset="0"/>
                <a:ea typeface="华文新魏" panose="02010800040101010101" pitchFamily="2" charset="-122"/>
              </a:rPr>
              <a:t>int</a:t>
            </a:r>
            <a:r>
              <a:rPr lang="en-US" altLang="zh-CN" sz="2400" dirty="0" smtClean="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n = 20</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a:t>
            </a:r>
            <a:r>
              <a:rPr lang="zh-CN" altLang="en-US" sz="2400" b="1" dirty="0" smtClean="0">
                <a:solidFill>
                  <a:schemeClr val="tx2"/>
                </a:solidFill>
                <a:latin typeface="Times New Roman" panose="02020603050405020304" pitchFamily="18" charset="0"/>
                <a:ea typeface="华文新魏" panose="02010800040101010101" pitchFamily="2" charset="-122"/>
              </a:rPr>
              <a:t>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smtClean="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5508625" y="1916113"/>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rPr>
              <a:t>Why?</a:t>
            </a:r>
            <a:endParaRPr lang="zh-CN" altLang="en-US" sz="2400">
              <a:solidFill>
                <a:schemeClr val="bg1"/>
              </a:solidFill>
            </a:endParaRPr>
          </a:p>
        </p:txBody>
      </p:sp>
      <p:sp>
        <p:nvSpPr>
          <p:cNvPr id="198661" name="Line 2"/>
          <p:cNvSpPr>
            <a:spLocks noChangeShapeType="1"/>
          </p:cNvSpPr>
          <p:nvPr/>
        </p:nvSpPr>
        <p:spPr bwMode="auto">
          <a:xfrm>
            <a:off x="7329488" y="31257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6948488" y="3111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7024688" y="27305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7710488" y="3873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7329488" y="385921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6719888" y="34925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7100888" y="424021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7405688" y="347821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7091363" y="4178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8072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7691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746283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816768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7767638" y="41783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74533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6710363" y="3416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81772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7716838" y="417830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7335838" y="346075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6948488" y="273050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body" idx="1"/>
          </p:nvPr>
        </p:nvSpPr>
        <p:spPr>
          <a:xfrm>
            <a:off x="107950" y="2924175"/>
            <a:ext cx="8785225" cy="3859213"/>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smtClean="0">
                <a:latin typeface="Times New Roman" panose="02020603050405020304" pitchFamily="18" charset="0"/>
                <a:ea typeface="仿宋_GB2312" pitchFamily="49" charset="-122"/>
              </a:rPr>
              <a:t>。</a:t>
            </a:r>
            <a:endParaRPr lang="en-US" altLang="zh-CN" sz="2400" b="1" dirty="0" smtClean="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smtClean="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a:t>
            </a:r>
            <a:r>
              <a:rPr lang="zh-CN" altLang="en-US" sz="2400" b="1" dirty="0" smtClean="0">
                <a:latin typeface="Times New Roman" panose="02020603050405020304" pitchFamily="18" charset="0"/>
                <a:ea typeface="仿宋_GB2312" pitchFamily="49" charset="-122"/>
              </a:rPr>
              <a:t>高度。</a:t>
            </a:r>
            <a:endParaRPr lang="zh-CN" altLang="en-US" sz="2400" b="1" dirty="0">
              <a:latin typeface="Times New Roman" panose="02020603050405020304" pitchFamily="18" charset="0"/>
              <a:ea typeface="仿宋_GB2312" pitchFamily="49" charset="-122"/>
            </a:endParaRP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r>
              <a:rPr lang="zh-CN" altLang="en-US" sz="2400" b="1" dirty="0" smtClean="0">
                <a:latin typeface="Times New Roman" panose="02020603050405020304" pitchFamily="18" charset="0"/>
                <a:ea typeface="仿宋_GB2312" pitchFamily="49" charset="-122"/>
              </a:rPr>
              <a:t>。</a:t>
            </a:r>
            <a:endParaRPr lang="zh-CN" altLang="en-US" sz="2400" b="1" dirty="0">
              <a:latin typeface="Times New Roman" panose="02020603050405020304" pitchFamily="18" charset="0"/>
              <a:ea typeface="仿宋_GB2312" pitchFamily="49" charset="-122"/>
            </a:endParaRPr>
          </a:p>
        </p:txBody>
      </p:sp>
      <p:grpSp>
        <p:nvGrpSpPr>
          <p:cNvPr id="34819" name="Group 3"/>
          <p:cNvGrpSpPr>
            <a:grpSpLocks/>
          </p:cNvGrpSpPr>
          <p:nvPr/>
        </p:nvGrpSpPr>
        <p:grpSpPr bwMode="auto">
          <a:xfrm>
            <a:off x="107504" y="116632"/>
            <a:ext cx="6120680" cy="2304256"/>
            <a:chOff x="816" y="1595"/>
            <a:chExt cx="4986" cy="1937"/>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102" y="1595"/>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102" y="2113"/>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82" y="3169"/>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102" y="2641"/>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605" y="2400"/>
              <a:ext cx="57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75"/>
              <a:ext cx="313" cy="321"/>
              <a:chOff x="2903" y="2175"/>
              <a:chExt cx="313" cy="321"/>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22"/>
              <a:ext cx="313" cy="343"/>
              <a:chOff x="2041" y="1622"/>
              <a:chExt cx="313" cy="343"/>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75" y="1622"/>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79"/>
              <a:ext cx="313" cy="321"/>
              <a:chOff x="2903" y="2175"/>
              <a:chExt cx="313" cy="321"/>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79"/>
              <a:ext cx="313" cy="321"/>
              <a:chOff x="1315" y="2179"/>
              <a:chExt cx="313" cy="321"/>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88"/>
              <a:ext cx="313" cy="321"/>
              <a:chOff x="1315" y="2179"/>
              <a:chExt cx="313" cy="321"/>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70" y="2179"/>
                <a:ext cx="2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88"/>
              <a:ext cx="313" cy="321"/>
              <a:chOff x="1315" y="2179"/>
              <a:chExt cx="313" cy="321"/>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61" y="2179"/>
                <a:ext cx="22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88"/>
              <a:ext cx="313" cy="321"/>
              <a:chOff x="1315" y="2179"/>
              <a:chExt cx="313" cy="321"/>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78"/>
              <a:ext cx="313" cy="331"/>
              <a:chOff x="2023" y="2678"/>
              <a:chExt cx="313" cy="331"/>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44" y="2678"/>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68"/>
              <a:ext cx="313" cy="331"/>
              <a:chOff x="2023" y="2678"/>
              <a:chExt cx="313" cy="331"/>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59" y="2678"/>
                <a:ext cx="24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65"/>
              <a:ext cx="313" cy="331"/>
              <a:chOff x="1066" y="2665"/>
              <a:chExt cx="313" cy="331"/>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102" y="2665"/>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54" y="3209"/>
              <a:ext cx="313" cy="321"/>
              <a:chOff x="1315" y="2179"/>
              <a:chExt cx="313" cy="321"/>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322" y="2179"/>
                <a:ext cx="3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209"/>
              <a:ext cx="313" cy="321"/>
              <a:chOff x="1315" y="2179"/>
              <a:chExt cx="313" cy="321"/>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200"/>
              <a:ext cx="313" cy="321"/>
              <a:chOff x="1315" y="2179"/>
              <a:chExt cx="313" cy="321"/>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92" y="2389"/>
              <a:ext cx="61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4788024" y="135105"/>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6228184" y="188640"/>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6372199" y="11005"/>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5429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1525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143000"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172243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2860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1712913" y="1628775"/>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533400"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295525"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3352800"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609600"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228725"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219200" y="4448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143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1762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53352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23837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1838325" y="45100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5240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600075" y="44338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2479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1787525" y="45100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3429000"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2590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2590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2362200"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2362200"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4953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4953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6248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7696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4570413" y="280352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4572000" y="3443288"/>
            <a:ext cx="38258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58658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7313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2590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2474913" y="379412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1676400"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295400" y="2057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6858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066800" y="2438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371600" y="1676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057275"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038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1657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42875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13360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1733550" y="2376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4192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676275"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1431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1682750" y="2376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301750" y="1658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3392488"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3598863" y="1533525"/>
            <a:ext cx="4581525"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2590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2590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2362200"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2362200"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4953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4953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6248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7696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4646613" y="22240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4646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5942013" y="46005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73152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2590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2474913" y="43719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304925" y="208597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923925"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000125" y="16906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685925" y="2833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304925" y="2819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695325" y="2452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076325" y="3200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381125" y="2438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066800" y="3138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047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666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43827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14312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1743075" y="3138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4287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685800"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1526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1692275" y="3138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311275" y="2420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3352800" y="942975"/>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3686175" y="1533525"/>
            <a:ext cx="448310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2590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2590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2362200"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2362200"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4953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4953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6248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7696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4570413" y="16144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45720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58658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73136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2590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2474913" y="49815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923925" y="169068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title"/>
          </p:nvPr>
        </p:nvSpPr>
        <p:spPr>
          <a:xfrm>
            <a:off x="179388" y="188913"/>
            <a:ext cx="5997575" cy="647700"/>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96964" name="Rectangle 4"/>
          <p:cNvSpPr>
            <a:spLocks noGrp="1" noChangeArrowheads="1"/>
          </p:cNvSpPr>
          <p:nvPr>
            <p:ph type="body" idx="1"/>
          </p:nvPr>
        </p:nvSpPr>
        <p:spPr>
          <a:xfrm>
            <a:off x="395288" y="836613"/>
            <a:ext cx="8229600" cy="4824412"/>
          </a:xfrm>
        </p:spPr>
        <p:txBody>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T, </a:t>
            </a:r>
            <a:r>
              <a:rPr lang="en-US" altLang="zh-CN" sz="1800" b="1" dirty="0">
                <a:latin typeface="Times New Roman" panose="02020603050405020304" pitchFamily="18" charset="0"/>
              </a:rPr>
              <a:t> </a:t>
            </a:r>
            <a:r>
              <a:rPr lang="en-US" altLang="zh-CN" sz="1800" b="1" dirty="0" smtClean="0">
                <a:latin typeface="Times New Roman" panose="02020603050405020304" pitchFamily="18" charset="0"/>
              </a:rPr>
              <a:t>float</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smtClean="0">
                <a:latin typeface="Times New Roman" panose="02020603050405020304" pitchFamily="18" charset="0"/>
              </a:rPr>
              <a:t>MaxNum</a:t>
            </a:r>
            <a:r>
              <a:rPr lang="en-US" altLang="zh-CN" sz="1800" dirty="0">
                <a:latin typeface="Times New Roman" panose="02020603050405020304" pitchFamily="18" charset="0"/>
              </a:rPr>
              <a:t> , </a:t>
            </a:r>
            <a:r>
              <a:rPr lang="en-US" altLang="zh-CN" sz="1800" dirty="0" smtClean="0">
                <a:latin typeface="Times New Roman" panose="02020603050405020304" pitchFamily="18" charset="0"/>
              </a:rPr>
              <a:t>pos1</a:t>
            </a:r>
            <a:r>
              <a:rPr lang="en-US" altLang="zh-CN" sz="1800" dirty="0">
                <a:latin typeface="Times New Roman" panose="02020603050405020304" pitchFamily="18" charset="0"/>
              </a:rPr>
              <a:t>,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a:t>
            </a:r>
            <a:r>
              <a:rPr lang="zh-CN" altLang="en-US" sz="1800" dirty="0" smtClean="0">
                <a:solidFill>
                  <a:schemeClr val="tx2"/>
                </a:solidFill>
                <a:latin typeface="Times New Roman" panose="02020603050405020304" pitchFamily="18" charset="0"/>
                <a:ea typeface="隶书" panose="02010509060101010101" pitchFamily="49" charset="-122"/>
              </a:rPr>
              <a:t>树</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else </a:t>
            </a:r>
            <a:r>
              <a:rPr lang="en-US" altLang="zh-CN" sz="1800" dirty="0">
                <a:latin typeface="Times New Roman" panose="02020603050405020304" pitchFamily="18" charset="0"/>
              </a:rPr>
              <a:t>if (T[j].weight &lt; min2) {</a:t>
            </a:r>
            <a:r>
              <a:rPr lang="en-US" altLang="zh-CN" sz="1800" dirty="0" smtClean="0">
                <a:latin typeface="Times New Roman" panose="02020603050405020304" pitchFamily="18" charset="0"/>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j;  min2 = T[j].weight; </a:t>
            </a:r>
            <a:endParaRPr lang="en-US" altLang="zh-CN" sz="1800" dirty="0" smtClean="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T[pos1</a:t>
            </a:r>
            <a:r>
              <a:rPr lang="en-US" altLang="zh-CN" sz="1800" dirty="0">
                <a:latin typeface="Times New Roman" panose="02020603050405020304" pitchFamily="18" charset="0"/>
              </a:rPr>
              <a:t>].parent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2" name="Text Box 4"/>
          <p:cNvSpPr txBox="1">
            <a:spLocks noChangeArrowheads="1"/>
          </p:cNvSpPr>
          <p:nvPr/>
        </p:nvSpPr>
        <p:spPr bwMode="auto">
          <a:xfrm>
            <a:off x="2965450" y="3636963"/>
            <a:ext cx="32067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zh-CN" altLang="en-US" sz="3200">
                <a:solidFill>
                  <a:srgbClr val="009900"/>
                </a:solidFill>
                <a:effectLst>
                  <a:outerShdw blurRad="38100" dist="38100" dir="2700000" algn="tl">
                    <a:srgbClr val="C0C0C0"/>
                  </a:outerShdw>
                </a:effectLst>
                <a:latin typeface="Times New Roman" panose="02020603050405020304" pitchFamily="18" charset="0"/>
                <a:ea typeface="隶书" panose="02010509060101010101" pitchFamily="49" charset="-122"/>
              </a:rPr>
              <a:t>考试成绩分布表</a:t>
            </a:r>
            <a:r>
              <a:rPr lang="zh-CN" altLang="en-US" sz="2800">
                <a:solidFill>
                  <a:schemeClr val="bg2"/>
                </a:solidFill>
                <a:latin typeface="Times New Roman" panose="02020603050405020304" pitchFamily="18" charset="0"/>
                <a:ea typeface="仿宋_GB2312" pitchFamily="49" charset="-122"/>
              </a:rPr>
              <a:t>    </a:t>
            </a:r>
            <a:endParaRPr lang="zh-CN" altLang="en-US" sz="3200">
              <a:effectLst>
                <a:outerShdw blurRad="38100" dist="38100" dir="2700000" algn="tl">
                  <a:srgbClr val="C0C0C0"/>
                </a:outerShdw>
              </a:effectLst>
              <a:latin typeface="Times New Roman" panose="02020603050405020304" pitchFamily="18" charset="0"/>
              <a:ea typeface="楷体_GB2312" pitchFamily="49" charset="-122"/>
            </a:endParaRPr>
          </a:p>
        </p:txBody>
      </p:sp>
      <p:graphicFrame>
        <p:nvGraphicFramePr>
          <p:cNvPr id="204803" name="Object 5"/>
          <p:cNvGraphicFramePr>
            <a:graphicFrameLocks noChangeAspect="1"/>
          </p:cNvGraphicFramePr>
          <p:nvPr/>
        </p:nvGraphicFramePr>
        <p:xfrm>
          <a:off x="917575" y="4313238"/>
          <a:ext cx="7289800" cy="1998662"/>
        </p:xfrm>
        <a:graphic>
          <a:graphicData uri="http://schemas.openxmlformats.org/presentationml/2006/ole">
            <mc:AlternateContent xmlns:mc="http://schemas.openxmlformats.org/markup-compatibility/2006">
              <mc:Choice xmlns:v="urn:schemas-microsoft-com:vml" Requires="v">
                <p:oleObj spid="_x0000_s204831" name="文档" r:id="rId3" imgW="8105775" imgH="2228850" progId="Word.Document.8">
                  <p:embed/>
                </p:oleObj>
              </mc:Choice>
              <mc:Fallback>
                <p:oleObj name="文档" r:id="rId3" imgW="8105775" imgH="222885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4313238"/>
                        <a:ext cx="7289800" cy="199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4" name="Rectangle 6"/>
          <p:cNvSpPr>
            <a:spLocks noGrp="1" noChangeArrowheads="1"/>
          </p:cNvSpPr>
          <p:nvPr>
            <p:ph type="title"/>
          </p:nvPr>
        </p:nvSpPr>
        <p:spPr>
          <a:xfrm>
            <a:off x="179388" y="188913"/>
            <a:ext cx="5554662" cy="682625"/>
          </a:xfrm>
        </p:spPr>
        <p:txBody>
          <a:bodyPr/>
          <a:lstStyle/>
          <a:p>
            <a:pPr algn="ctr"/>
            <a:r>
              <a:rPr lang="zh-CN" altLang="en-US" sz="3200" b="1" smtClean="0">
                <a:solidFill>
                  <a:schemeClr val="tx2"/>
                </a:solidFill>
                <a:ea typeface="华文新魏" panose="02010800040101010101" pitchFamily="2" charset="-122"/>
              </a:rPr>
              <a:t>最佳判定树</a:t>
            </a:r>
          </a:p>
        </p:txBody>
      </p:sp>
      <p:sp>
        <p:nvSpPr>
          <p:cNvPr id="299015" name="Rectangle 7"/>
          <p:cNvSpPr>
            <a:spLocks noGrp="1" noChangeArrowheads="1"/>
          </p:cNvSpPr>
          <p:nvPr>
            <p:ph type="body" idx="1"/>
          </p:nvPr>
        </p:nvSpPr>
        <p:spPr>
          <a:xfrm>
            <a:off x="468313" y="1211263"/>
            <a:ext cx="8029575" cy="2159000"/>
          </a:xfrm>
        </p:spPr>
        <p:txBody>
          <a:bodyPr/>
          <a:lstStyle/>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利用</a:t>
            </a:r>
            <a:r>
              <a:rPr lang="en-US" altLang="zh-CN" sz="2800" b="1" dirty="0">
                <a:latin typeface="Times New Roman" panose="02020603050405020304" pitchFamily="18" charset="0"/>
                <a:ea typeface="仿宋_GB2312" pitchFamily="49" charset="-122"/>
              </a:rPr>
              <a:t>Huffman</a:t>
            </a:r>
            <a:r>
              <a:rPr lang="zh-CN" altLang="en-US" sz="2800" b="1" dirty="0">
                <a:latin typeface="Times New Roman" panose="02020603050405020304" pitchFamily="18" charset="0"/>
                <a:ea typeface="仿宋_GB2312" pitchFamily="49" charset="-122"/>
              </a:rPr>
              <a:t>树，可以在构造判定树（决策树）时让平均判定（比较）次数达到最小。</a:t>
            </a:r>
          </a:p>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判定树是一棵扩展二叉树，外结点是比较结果，内结点是比较过程，外结点所带权值是概率。</a:t>
            </a:r>
          </a:p>
        </p:txBody>
      </p:sp>
    </p:spTree>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9"/>
          <p:cNvSpPr txBox="1">
            <a:spLocks noChangeArrowheads="1"/>
          </p:cNvSpPr>
          <p:nvPr/>
        </p:nvSpPr>
        <p:spPr bwMode="auto">
          <a:xfrm>
            <a:off x="3736975" y="631825"/>
            <a:ext cx="1708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判定树</a:t>
            </a:r>
          </a:p>
        </p:txBody>
      </p:sp>
      <p:grpSp>
        <p:nvGrpSpPr>
          <p:cNvPr id="205827" name="Group 52"/>
          <p:cNvGrpSpPr>
            <a:grpSpLocks/>
          </p:cNvGrpSpPr>
          <p:nvPr/>
        </p:nvGrpSpPr>
        <p:grpSpPr bwMode="auto">
          <a:xfrm>
            <a:off x="793750" y="1271588"/>
            <a:ext cx="7359650" cy="3733800"/>
            <a:chOff x="500" y="801"/>
            <a:chExt cx="4636" cy="2352"/>
          </a:xfrm>
        </p:grpSpPr>
        <p:sp>
          <p:nvSpPr>
            <p:cNvPr id="205829" name="Line 2"/>
            <p:cNvSpPr>
              <a:spLocks noChangeShapeType="1"/>
            </p:cNvSpPr>
            <p:nvPr/>
          </p:nvSpPr>
          <p:spPr bwMode="auto">
            <a:xfrm flipH="1">
              <a:off x="3264"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0" name="Line 3"/>
            <p:cNvSpPr>
              <a:spLocks noChangeShapeType="1"/>
            </p:cNvSpPr>
            <p:nvPr/>
          </p:nvSpPr>
          <p:spPr bwMode="auto">
            <a:xfrm flipH="1">
              <a:off x="3744"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1" name="Line 4"/>
            <p:cNvSpPr>
              <a:spLocks noChangeShapeType="1"/>
            </p:cNvSpPr>
            <p:nvPr/>
          </p:nvSpPr>
          <p:spPr bwMode="auto">
            <a:xfrm>
              <a:off x="4032" y="1947"/>
              <a:ext cx="0" cy="190"/>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2" name="Line 5"/>
            <p:cNvSpPr>
              <a:spLocks noChangeShapeType="1"/>
            </p:cNvSpPr>
            <p:nvPr/>
          </p:nvSpPr>
          <p:spPr bwMode="auto">
            <a:xfrm flipH="1">
              <a:off x="2496"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Line 6"/>
            <p:cNvSpPr>
              <a:spLocks noChangeShapeType="1"/>
            </p:cNvSpPr>
            <p:nvPr/>
          </p:nvSpPr>
          <p:spPr bwMode="auto">
            <a:xfrm flipH="1">
              <a:off x="1728"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4" name="Line 7"/>
            <p:cNvSpPr>
              <a:spLocks noChangeShapeType="1"/>
            </p:cNvSpPr>
            <p:nvPr/>
          </p:nvSpPr>
          <p:spPr bwMode="auto">
            <a:xfrm flipH="1">
              <a:off x="2208"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5" name="Line 8"/>
            <p:cNvSpPr>
              <a:spLocks noChangeShapeType="1"/>
            </p:cNvSpPr>
            <p:nvPr/>
          </p:nvSpPr>
          <p:spPr bwMode="auto">
            <a:xfrm flipH="1">
              <a:off x="960"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6" name="AutoShape 10" descr="羊皮纸"/>
            <p:cNvSpPr>
              <a:spLocks noChangeArrowheads="1"/>
            </p:cNvSpPr>
            <p:nvPr/>
          </p:nvSpPr>
          <p:spPr bwMode="auto">
            <a:xfrm>
              <a:off x="1200" y="993"/>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7" name="AutoShape 11" descr="羊皮纸"/>
            <p:cNvSpPr>
              <a:spLocks noChangeArrowheads="1"/>
            </p:cNvSpPr>
            <p:nvPr/>
          </p:nvSpPr>
          <p:spPr bwMode="auto">
            <a:xfrm>
              <a:off x="1968" y="1377"/>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8" name="AutoShape 12" descr="羊皮纸"/>
            <p:cNvSpPr>
              <a:spLocks noChangeArrowheads="1"/>
            </p:cNvSpPr>
            <p:nvPr/>
          </p:nvSpPr>
          <p:spPr bwMode="auto">
            <a:xfrm>
              <a:off x="2736" y="1761"/>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9" name="AutoShape 13" descr="羊皮纸"/>
            <p:cNvSpPr>
              <a:spLocks noChangeArrowheads="1"/>
            </p:cNvSpPr>
            <p:nvPr/>
          </p:nvSpPr>
          <p:spPr bwMode="auto">
            <a:xfrm>
              <a:off x="3504" y="2145"/>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40" name="Line 14"/>
            <p:cNvSpPr>
              <a:spLocks noChangeShapeType="1"/>
            </p:cNvSpPr>
            <p:nvPr/>
          </p:nvSpPr>
          <p:spPr bwMode="auto">
            <a:xfrm>
              <a:off x="1728" y="80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1" name="Line 15"/>
            <p:cNvSpPr>
              <a:spLocks noChangeShapeType="1"/>
            </p:cNvSpPr>
            <p:nvPr/>
          </p:nvSpPr>
          <p:spPr bwMode="auto">
            <a:xfrm>
              <a:off x="960"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48"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49"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5844" name="Line 18"/>
            <p:cNvSpPr>
              <a:spLocks noChangeShapeType="1"/>
            </p:cNvSpPr>
            <p:nvPr/>
          </p:nvSpPr>
          <p:spPr bwMode="auto">
            <a:xfrm>
              <a:off x="2496"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Line 19"/>
            <p:cNvSpPr>
              <a:spLocks noChangeShapeType="1"/>
            </p:cNvSpPr>
            <p:nvPr/>
          </p:nvSpPr>
          <p:spPr bwMode="auto">
            <a:xfrm>
              <a:off x="1728"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2"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3"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5848" name="Line 22"/>
            <p:cNvSpPr>
              <a:spLocks noChangeShapeType="1"/>
            </p:cNvSpPr>
            <p:nvPr/>
          </p:nvSpPr>
          <p:spPr bwMode="auto">
            <a:xfrm flipH="1">
              <a:off x="2976"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9" name="Line 23"/>
            <p:cNvSpPr>
              <a:spLocks noChangeShapeType="1"/>
            </p:cNvSpPr>
            <p:nvPr/>
          </p:nvSpPr>
          <p:spPr bwMode="auto">
            <a:xfrm>
              <a:off x="3264"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0" name="Line 24"/>
            <p:cNvSpPr>
              <a:spLocks noChangeShapeType="1"/>
            </p:cNvSpPr>
            <p:nvPr/>
          </p:nvSpPr>
          <p:spPr bwMode="auto">
            <a:xfrm>
              <a:off x="2496" y="1947"/>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7"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8"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5853" name="Line 27"/>
            <p:cNvSpPr>
              <a:spLocks noChangeShapeType="1"/>
            </p:cNvSpPr>
            <p:nvPr/>
          </p:nvSpPr>
          <p:spPr bwMode="auto">
            <a:xfrm>
              <a:off x="3264"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0"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1"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5856" name="Line 30"/>
            <p:cNvSpPr>
              <a:spLocks noChangeShapeType="1"/>
            </p:cNvSpPr>
            <p:nvPr/>
          </p:nvSpPr>
          <p:spPr bwMode="auto">
            <a:xfrm flipH="1">
              <a:off x="4512"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7" name="Line 31"/>
            <p:cNvSpPr>
              <a:spLocks noChangeShapeType="1"/>
            </p:cNvSpPr>
            <p:nvPr/>
          </p:nvSpPr>
          <p:spPr bwMode="auto">
            <a:xfrm>
              <a:off x="4800"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4"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5"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5860" name="Text Box 34"/>
            <p:cNvSpPr txBox="1">
              <a:spLocks noChangeArrowheads="1"/>
            </p:cNvSpPr>
            <p:nvPr/>
          </p:nvSpPr>
          <p:spPr bwMode="auto">
            <a:xfrm>
              <a:off x="1416" y="1017"/>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5861" name="Text Box 35"/>
            <p:cNvSpPr txBox="1">
              <a:spLocks noChangeArrowheads="1"/>
            </p:cNvSpPr>
            <p:nvPr/>
          </p:nvSpPr>
          <p:spPr bwMode="auto">
            <a:xfrm>
              <a:off x="2164" y="1402"/>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5862" name="Text Box 36"/>
            <p:cNvSpPr txBox="1">
              <a:spLocks noChangeArrowheads="1"/>
            </p:cNvSpPr>
            <p:nvPr/>
          </p:nvSpPr>
          <p:spPr bwMode="auto">
            <a:xfrm>
              <a:off x="2935" y="178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5863" name="Text Box 37"/>
            <p:cNvSpPr txBox="1">
              <a:spLocks noChangeArrowheads="1"/>
            </p:cNvSpPr>
            <p:nvPr/>
          </p:nvSpPr>
          <p:spPr bwMode="auto">
            <a:xfrm>
              <a:off x="3740" y="2173"/>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5864" name="Text Box 38"/>
            <p:cNvSpPr txBox="1">
              <a:spLocks noChangeArrowheads="1"/>
            </p:cNvSpPr>
            <p:nvPr/>
          </p:nvSpPr>
          <p:spPr bwMode="auto">
            <a:xfrm>
              <a:off x="500" y="167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5865" name="Text Box 39"/>
            <p:cNvSpPr txBox="1">
              <a:spLocks noChangeArrowheads="1"/>
            </p:cNvSpPr>
            <p:nvPr/>
          </p:nvSpPr>
          <p:spPr bwMode="auto">
            <a:xfrm>
              <a:off x="1268" y="205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5866" name="Text Box 40"/>
            <p:cNvSpPr txBox="1">
              <a:spLocks noChangeArrowheads="1"/>
            </p:cNvSpPr>
            <p:nvPr/>
          </p:nvSpPr>
          <p:spPr bwMode="auto">
            <a:xfrm>
              <a:off x="2036" y="244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5867" name="Text Box 41"/>
            <p:cNvSpPr txBox="1">
              <a:spLocks noChangeArrowheads="1"/>
            </p:cNvSpPr>
            <p:nvPr/>
          </p:nvSpPr>
          <p:spPr bwMode="auto">
            <a:xfrm>
              <a:off x="2804" y="2826"/>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5868" name="Text Box 42"/>
            <p:cNvSpPr txBox="1">
              <a:spLocks noChangeArrowheads="1"/>
            </p:cNvSpPr>
            <p:nvPr/>
          </p:nvSpPr>
          <p:spPr bwMode="auto">
            <a:xfrm>
              <a:off x="4368" y="281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0075" name="Text Box 43"/>
            <p:cNvSpPr txBox="1">
              <a:spLocks noChangeArrowheads="1"/>
            </p:cNvSpPr>
            <p:nvPr/>
          </p:nvSpPr>
          <p:spPr bwMode="auto">
            <a:xfrm>
              <a:off x="2159" y="897"/>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6" name="Text Box 44"/>
            <p:cNvSpPr txBox="1">
              <a:spLocks noChangeArrowheads="1"/>
            </p:cNvSpPr>
            <p:nvPr/>
          </p:nvSpPr>
          <p:spPr bwMode="auto">
            <a:xfrm>
              <a:off x="2927" y="1281"/>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7" name="Text Box 45"/>
            <p:cNvSpPr txBox="1">
              <a:spLocks noChangeArrowheads="1"/>
            </p:cNvSpPr>
            <p:nvPr/>
          </p:nvSpPr>
          <p:spPr bwMode="auto">
            <a:xfrm>
              <a:off x="3695" y="1665"/>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8" name="Text Box 46"/>
            <p:cNvSpPr txBox="1">
              <a:spLocks noChangeArrowheads="1"/>
            </p:cNvSpPr>
            <p:nvPr/>
          </p:nvSpPr>
          <p:spPr bwMode="auto">
            <a:xfrm>
              <a:off x="4493" y="2049"/>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9" name="Text Box 47"/>
            <p:cNvSpPr txBox="1">
              <a:spLocks noChangeArrowheads="1"/>
            </p:cNvSpPr>
            <p:nvPr/>
          </p:nvSpPr>
          <p:spPr bwMode="auto">
            <a:xfrm>
              <a:off x="3312" y="2058"/>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0" name="Text Box 48"/>
            <p:cNvSpPr txBox="1">
              <a:spLocks noChangeArrowheads="1"/>
            </p:cNvSpPr>
            <p:nvPr/>
          </p:nvSpPr>
          <p:spPr bwMode="auto">
            <a:xfrm>
              <a:off x="2496" y="167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1" name="Text Box 49"/>
            <p:cNvSpPr txBox="1">
              <a:spLocks noChangeArrowheads="1"/>
            </p:cNvSpPr>
            <p:nvPr/>
          </p:nvSpPr>
          <p:spPr bwMode="auto">
            <a:xfrm>
              <a:off x="1776" y="1281"/>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2" name="Text Box 50"/>
            <p:cNvSpPr txBox="1">
              <a:spLocks noChangeArrowheads="1"/>
            </p:cNvSpPr>
            <p:nvPr/>
          </p:nvSpPr>
          <p:spPr bwMode="auto">
            <a:xfrm>
              <a:off x="960" y="897"/>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5828" name="Text Box 51"/>
          <p:cNvSpPr txBox="1">
            <a:spLocks noChangeArrowheads="1"/>
          </p:cNvSpPr>
          <p:nvPr/>
        </p:nvSpPr>
        <p:spPr bwMode="auto">
          <a:xfrm>
            <a:off x="566738" y="5121275"/>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0.10*1+0.15*2+0.25*3+0.35*4+0.15*4</a:t>
            </a:r>
          </a:p>
          <a:p>
            <a:pPr>
              <a:spcBef>
                <a:spcPct val="20000"/>
              </a:spcBef>
            </a:pPr>
            <a:r>
              <a:rPr lang="en-US" altLang="zh-CN" sz="3000">
                <a:solidFill>
                  <a:srgbClr val="000099"/>
                </a:solidFill>
                <a:latin typeface="Times New Roman" panose="02020603050405020304" pitchFamily="18" charset="0"/>
              </a:rPr>
              <a:t>         = 3.15 </a:t>
            </a:r>
            <a:endParaRPr lang="en-US" altLang="zh-CN" sz="30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Line 2"/>
          <p:cNvSpPr>
            <a:spLocks noChangeShapeType="1"/>
          </p:cNvSpPr>
          <p:nvPr/>
        </p:nvSpPr>
        <p:spPr bwMode="auto">
          <a:xfrm flipH="1">
            <a:off x="5181600" y="3709988"/>
            <a:ext cx="4572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1" name="Line 4"/>
          <p:cNvSpPr>
            <a:spLocks noChangeShapeType="1"/>
          </p:cNvSpPr>
          <p:nvPr/>
        </p:nvSpPr>
        <p:spPr bwMode="auto">
          <a:xfrm>
            <a:off x="6985000" y="2528888"/>
            <a:ext cx="0" cy="376237"/>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2" name="Line 6"/>
          <p:cNvSpPr>
            <a:spLocks noChangeShapeType="1"/>
          </p:cNvSpPr>
          <p:nvPr/>
        </p:nvSpPr>
        <p:spPr bwMode="auto">
          <a:xfrm flipH="1">
            <a:off x="2232025" y="1989138"/>
            <a:ext cx="4679950" cy="36512"/>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3" name="Line 8"/>
          <p:cNvSpPr>
            <a:spLocks noChangeShapeType="1"/>
          </p:cNvSpPr>
          <p:nvPr/>
        </p:nvSpPr>
        <p:spPr bwMode="auto">
          <a:xfrm flipH="1" flipV="1">
            <a:off x="935038" y="2781300"/>
            <a:ext cx="2592387"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4" name="Text Box 9"/>
          <p:cNvSpPr txBox="1">
            <a:spLocks noChangeArrowheads="1"/>
          </p:cNvSpPr>
          <p:nvPr/>
        </p:nvSpPr>
        <p:spPr bwMode="auto">
          <a:xfrm>
            <a:off x="1481138" y="631825"/>
            <a:ext cx="6226175"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按</a:t>
            </a:r>
            <a:r>
              <a:rPr lang="en-US" altLang="zh-CN" u="sng">
                <a:solidFill>
                  <a:srgbClr val="006600"/>
                </a:solidFill>
                <a:latin typeface="Times New Roman" panose="02020603050405020304" pitchFamily="18" charset="0"/>
                <a:ea typeface="华文新魏" panose="02010800040101010101" pitchFamily="2" charset="-122"/>
              </a:rPr>
              <a:t>Huffman</a:t>
            </a:r>
            <a:r>
              <a:rPr lang="zh-CN" altLang="en-US" u="sng">
                <a:solidFill>
                  <a:srgbClr val="006600"/>
                </a:solidFill>
                <a:latin typeface="Times New Roman" panose="02020603050405020304" pitchFamily="18" charset="0"/>
                <a:ea typeface="华文新魏" panose="02010800040101010101" pitchFamily="2" charset="-122"/>
              </a:rPr>
              <a:t>算法改造判定树</a:t>
            </a:r>
          </a:p>
        </p:txBody>
      </p:sp>
      <p:sp>
        <p:nvSpPr>
          <p:cNvPr id="206855" name="Line 22"/>
          <p:cNvSpPr>
            <a:spLocks noChangeShapeType="1"/>
          </p:cNvSpPr>
          <p:nvPr/>
        </p:nvSpPr>
        <p:spPr bwMode="auto">
          <a:xfrm flipH="1">
            <a:off x="5616575" y="2709863"/>
            <a:ext cx="2627313"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6" name="Line 14"/>
          <p:cNvSpPr>
            <a:spLocks noChangeShapeType="1"/>
          </p:cNvSpPr>
          <p:nvPr/>
        </p:nvSpPr>
        <p:spPr bwMode="auto">
          <a:xfrm>
            <a:off x="4608513" y="1341438"/>
            <a:ext cx="0" cy="3048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Line 24"/>
          <p:cNvSpPr>
            <a:spLocks noChangeShapeType="1"/>
          </p:cNvSpPr>
          <p:nvPr/>
        </p:nvSpPr>
        <p:spPr bwMode="auto">
          <a:xfrm>
            <a:off x="5616575" y="2709863"/>
            <a:ext cx="0" cy="46831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58" name="Group 72"/>
          <p:cNvGrpSpPr>
            <a:grpSpLocks/>
          </p:cNvGrpSpPr>
          <p:nvPr/>
        </p:nvGrpSpPr>
        <p:grpSpPr bwMode="auto">
          <a:xfrm>
            <a:off x="4932363" y="3194050"/>
            <a:ext cx="1235075" cy="1031875"/>
            <a:chOff x="2054" y="2145"/>
            <a:chExt cx="778" cy="650"/>
          </a:xfrm>
        </p:grpSpPr>
        <p:sp>
          <p:nvSpPr>
            <p:cNvPr id="444441"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2"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6903" name="Text Box 40"/>
            <p:cNvSpPr txBox="1">
              <a:spLocks noChangeArrowheads="1"/>
            </p:cNvSpPr>
            <p:nvPr/>
          </p:nvSpPr>
          <p:spPr bwMode="auto">
            <a:xfrm>
              <a:off x="2054" y="246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grpSp>
      <p:sp>
        <p:nvSpPr>
          <p:cNvPr id="206859" name="Line 27"/>
          <p:cNvSpPr>
            <a:spLocks noChangeShapeType="1"/>
          </p:cNvSpPr>
          <p:nvPr/>
        </p:nvSpPr>
        <p:spPr bwMode="auto">
          <a:xfrm flipH="1">
            <a:off x="8243888" y="2709863"/>
            <a:ext cx="0" cy="46672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0" name="Group 71"/>
          <p:cNvGrpSpPr>
            <a:grpSpLocks/>
          </p:cNvGrpSpPr>
          <p:nvPr/>
        </p:nvGrpSpPr>
        <p:grpSpPr bwMode="auto">
          <a:xfrm>
            <a:off x="7559675" y="3194050"/>
            <a:ext cx="1228725" cy="1035050"/>
            <a:chOff x="2826" y="2529"/>
            <a:chExt cx="774" cy="652"/>
          </a:xfrm>
        </p:grpSpPr>
        <p:sp>
          <p:nvSpPr>
            <p:cNvPr id="444444"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5"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6900" name="Text Box 41"/>
            <p:cNvSpPr txBox="1">
              <a:spLocks noChangeArrowheads="1"/>
            </p:cNvSpPr>
            <p:nvPr/>
          </p:nvSpPr>
          <p:spPr bwMode="auto">
            <a:xfrm>
              <a:off x="2826"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grpSp>
      <p:sp>
        <p:nvSpPr>
          <p:cNvPr id="206861" name="Line 31"/>
          <p:cNvSpPr>
            <a:spLocks noChangeShapeType="1"/>
          </p:cNvSpPr>
          <p:nvPr/>
        </p:nvSpPr>
        <p:spPr bwMode="auto">
          <a:xfrm flipH="1">
            <a:off x="935038"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2" name="Group 70"/>
          <p:cNvGrpSpPr>
            <a:grpSpLocks/>
          </p:cNvGrpSpPr>
          <p:nvPr/>
        </p:nvGrpSpPr>
        <p:grpSpPr bwMode="auto">
          <a:xfrm>
            <a:off x="250825" y="3275013"/>
            <a:ext cx="1241425" cy="1035050"/>
            <a:chOff x="4354" y="2529"/>
            <a:chExt cx="782" cy="652"/>
          </a:xfrm>
        </p:grpSpPr>
        <p:sp>
          <p:nvSpPr>
            <p:cNvPr id="444448"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9"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6897" name="Text Box 42"/>
            <p:cNvSpPr txBox="1">
              <a:spLocks noChangeArrowheads="1"/>
            </p:cNvSpPr>
            <p:nvPr/>
          </p:nvSpPr>
          <p:spPr bwMode="auto">
            <a:xfrm>
              <a:off x="4354"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63" name="Text Box 43"/>
          <p:cNvSpPr txBox="1">
            <a:spLocks noChangeArrowheads="1"/>
          </p:cNvSpPr>
          <p:nvPr/>
        </p:nvSpPr>
        <p:spPr bwMode="auto">
          <a:xfrm>
            <a:off x="755650" y="2292350"/>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64" name="Text Box 50"/>
          <p:cNvSpPr txBox="1">
            <a:spLocks noChangeArrowheads="1"/>
          </p:cNvSpPr>
          <p:nvPr/>
        </p:nvSpPr>
        <p:spPr bwMode="auto">
          <a:xfrm>
            <a:off x="3192463" y="2276475"/>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65" name="Text Box 51"/>
          <p:cNvSpPr txBox="1">
            <a:spLocks noChangeArrowheads="1"/>
          </p:cNvSpPr>
          <p:nvPr/>
        </p:nvSpPr>
        <p:spPr bwMode="auto">
          <a:xfrm>
            <a:off x="495300" y="5192713"/>
            <a:ext cx="7569200" cy="11334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3200">
                <a:solidFill>
                  <a:srgbClr val="000099"/>
                </a:solidFill>
                <a:latin typeface="Times New Roman" panose="02020603050405020304" pitchFamily="18" charset="0"/>
              </a:rPr>
              <a:t> </a:t>
            </a:r>
            <a:endParaRPr lang="en-US" altLang="zh-CN" sz="3200">
              <a:latin typeface="Times New Roman" panose="02020603050405020304" pitchFamily="18" charset="0"/>
            </a:endParaRPr>
          </a:p>
        </p:txBody>
      </p:sp>
      <p:sp>
        <p:nvSpPr>
          <p:cNvPr id="206866" name="AutoShape 60"/>
          <p:cNvSpPr>
            <a:spLocks noChangeArrowheads="1"/>
          </p:cNvSpPr>
          <p:nvPr/>
        </p:nvSpPr>
        <p:spPr bwMode="auto">
          <a:xfrm>
            <a:off x="5940425" y="2349500"/>
            <a:ext cx="1943100" cy="700088"/>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7" name="Text Box 61"/>
          <p:cNvSpPr txBox="1">
            <a:spLocks noChangeArrowheads="1"/>
          </p:cNvSpPr>
          <p:nvPr/>
        </p:nvSpPr>
        <p:spPr bwMode="auto">
          <a:xfrm>
            <a:off x="6402388" y="2441575"/>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latin typeface="宋体" panose="02010600030101010101" pitchFamily="2" charset="-122"/>
              </a:rPr>
              <a:t>≥</a:t>
            </a:r>
            <a:r>
              <a:rPr lang="en-US" altLang="zh-CN" sz="2800">
                <a:solidFill>
                  <a:schemeClr val="tx2"/>
                </a:solidFill>
                <a:latin typeface="Times New Roman" panose="02020603050405020304" pitchFamily="18" charset="0"/>
              </a:rPr>
              <a:t>80?</a:t>
            </a:r>
            <a:endParaRPr lang="en-US" altLang="zh-CN" sz="2800">
              <a:latin typeface="Times New Roman" panose="02020603050405020304" pitchFamily="18" charset="0"/>
            </a:endParaRPr>
          </a:p>
        </p:txBody>
      </p:sp>
      <p:sp>
        <p:nvSpPr>
          <p:cNvPr id="206868" name="AutoShape 63"/>
          <p:cNvSpPr>
            <a:spLocks noChangeArrowheads="1"/>
          </p:cNvSpPr>
          <p:nvPr/>
        </p:nvSpPr>
        <p:spPr bwMode="auto">
          <a:xfrm>
            <a:off x="1262063" y="2455863"/>
            <a:ext cx="1978025" cy="649287"/>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9" name="Text Box 64"/>
          <p:cNvSpPr txBox="1">
            <a:spLocks noChangeArrowheads="1"/>
          </p:cNvSpPr>
          <p:nvPr/>
        </p:nvSpPr>
        <p:spPr bwMode="auto">
          <a:xfrm>
            <a:off x="1727200" y="2484438"/>
            <a:ext cx="987425"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 70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sp>
        <p:nvSpPr>
          <p:cNvPr id="206870" name="Line 80"/>
          <p:cNvSpPr>
            <a:spLocks noChangeShapeType="1"/>
          </p:cNvSpPr>
          <p:nvPr/>
        </p:nvSpPr>
        <p:spPr bwMode="auto">
          <a:xfrm>
            <a:off x="2376488" y="3573463"/>
            <a:ext cx="2282825"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71" name="Line 23"/>
          <p:cNvSpPr>
            <a:spLocks noChangeShapeType="1"/>
          </p:cNvSpPr>
          <p:nvPr/>
        </p:nvSpPr>
        <p:spPr bwMode="auto">
          <a:xfrm flipH="1">
            <a:off x="3527425"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2" name="Line 15"/>
          <p:cNvSpPr>
            <a:spLocks noChangeShapeType="1"/>
          </p:cNvSpPr>
          <p:nvPr/>
        </p:nvSpPr>
        <p:spPr bwMode="auto">
          <a:xfrm flipH="1">
            <a:off x="2376488" y="3573463"/>
            <a:ext cx="0" cy="6477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3" name="Group 74"/>
          <p:cNvGrpSpPr>
            <a:grpSpLocks/>
          </p:cNvGrpSpPr>
          <p:nvPr/>
        </p:nvGrpSpPr>
        <p:grpSpPr bwMode="auto">
          <a:xfrm>
            <a:off x="1763713" y="4238625"/>
            <a:ext cx="1244600" cy="1027113"/>
            <a:chOff x="512" y="1377"/>
            <a:chExt cx="784" cy="647"/>
          </a:xfrm>
        </p:grpSpPr>
        <p:sp>
          <p:nvSpPr>
            <p:cNvPr id="444432"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3"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6894" name="Text Box 38"/>
            <p:cNvSpPr txBox="1">
              <a:spLocks noChangeArrowheads="1"/>
            </p:cNvSpPr>
            <p:nvPr/>
          </p:nvSpPr>
          <p:spPr bwMode="auto">
            <a:xfrm>
              <a:off x="512" y="169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grpSp>
      <p:sp>
        <p:nvSpPr>
          <p:cNvPr id="206874" name="Line 19"/>
          <p:cNvSpPr>
            <a:spLocks noChangeShapeType="1"/>
          </p:cNvSpPr>
          <p:nvPr/>
        </p:nvSpPr>
        <p:spPr bwMode="auto">
          <a:xfrm>
            <a:off x="4643438" y="3571875"/>
            <a:ext cx="0" cy="61277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5" name="Group 73"/>
          <p:cNvGrpSpPr>
            <a:grpSpLocks/>
          </p:cNvGrpSpPr>
          <p:nvPr/>
        </p:nvGrpSpPr>
        <p:grpSpPr bwMode="auto">
          <a:xfrm>
            <a:off x="3816350" y="4221163"/>
            <a:ext cx="1239838" cy="1028700"/>
            <a:chOff x="1283" y="1761"/>
            <a:chExt cx="781" cy="648"/>
          </a:xfrm>
        </p:grpSpPr>
        <p:sp>
          <p:nvSpPr>
            <p:cNvPr id="444436"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7"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6891" name="Text Box 39"/>
            <p:cNvSpPr txBox="1">
              <a:spLocks noChangeArrowheads="1"/>
            </p:cNvSpPr>
            <p:nvPr/>
          </p:nvSpPr>
          <p:spPr bwMode="auto">
            <a:xfrm>
              <a:off x="1283" y="208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76" name="AutoShape 67"/>
          <p:cNvSpPr>
            <a:spLocks noChangeArrowheads="1"/>
          </p:cNvSpPr>
          <p:nvPr/>
        </p:nvSpPr>
        <p:spPr bwMode="auto">
          <a:xfrm>
            <a:off x="2627313" y="3246438"/>
            <a:ext cx="1800225" cy="650875"/>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77" name="Text Box 68"/>
          <p:cNvSpPr txBox="1">
            <a:spLocks noChangeArrowheads="1"/>
          </p:cNvSpPr>
          <p:nvPr/>
        </p:nvSpPr>
        <p:spPr bwMode="auto">
          <a:xfrm>
            <a:off x="2982913" y="3321050"/>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rPr>
              <a:t>≥</a:t>
            </a:r>
            <a:r>
              <a:rPr lang="en-US" altLang="zh-CN" sz="2800">
                <a:solidFill>
                  <a:schemeClr val="tx2"/>
                </a:solidFill>
                <a:latin typeface="Times New Roman" panose="02020603050405020304" pitchFamily="18" charset="0"/>
              </a:rPr>
              <a:t>60?</a:t>
            </a:r>
          </a:p>
        </p:txBody>
      </p:sp>
      <p:grpSp>
        <p:nvGrpSpPr>
          <p:cNvPr id="206878" name="Group 82"/>
          <p:cNvGrpSpPr>
            <a:grpSpLocks/>
          </p:cNvGrpSpPr>
          <p:nvPr/>
        </p:nvGrpSpPr>
        <p:grpSpPr bwMode="auto">
          <a:xfrm>
            <a:off x="3635375" y="1649413"/>
            <a:ext cx="1943100" cy="700087"/>
            <a:chOff x="2064" y="1026"/>
            <a:chExt cx="1204" cy="441"/>
          </a:xfrm>
        </p:grpSpPr>
        <p:sp>
          <p:nvSpPr>
            <p:cNvPr id="206887" name="AutoShape 83"/>
            <p:cNvSpPr>
              <a:spLocks noChangeArrowheads="1"/>
            </p:cNvSpPr>
            <p:nvPr/>
          </p:nvSpPr>
          <p:spPr bwMode="auto">
            <a:xfrm>
              <a:off x="2064" y="1026"/>
              <a:ext cx="1204" cy="441"/>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88" name="Text Box 84"/>
            <p:cNvSpPr txBox="1">
              <a:spLocks noChangeArrowheads="1"/>
            </p:cNvSpPr>
            <p:nvPr/>
          </p:nvSpPr>
          <p:spPr bwMode="auto">
            <a:xfrm>
              <a:off x="2312" y="1071"/>
              <a:ext cx="719" cy="29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500">
                  <a:solidFill>
                    <a:schemeClr val="tx2"/>
                  </a:solidFill>
                  <a:latin typeface="Arial Narrow" panose="020B0606020202030204" pitchFamily="34" charset="0"/>
                </a:rPr>
                <a:t>[70</a:t>
              </a:r>
              <a:r>
                <a:rPr lang="en-US" altLang="zh-CN" sz="2500">
                  <a:solidFill>
                    <a:schemeClr val="tx2"/>
                  </a:solidFill>
                  <a:latin typeface="Times New Roman" panose="02020603050405020304" pitchFamily="18" charset="0"/>
                </a:rPr>
                <a:t>,</a:t>
              </a:r>
              <a:r>
                <a:rPr lang="en-US" altLang="zh-CN" sz="2500">
                  <a:solidFill>
                    <a:schemeClr val="tx2"/>
                  </a:solidFill>
                  <a:latin typeface="Arial Narrow" panose="020B0606020202030204" pitchFamily="34" charset="0"/>
                </a:rPr>
                <a:t>90)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grpSp>
      <p:sp>
        <p:nvSpPr>
          <p:cNvPr id="206879" name="Text Box 85"/>
          <p:cNvSpPr txBox="1">
            <a:spLocks noChangeArrowheads="1"/>
          </p:cNvSpPr>
          <p:nvPr/>
        </p:nvSpPr>
        <p:spPr bwMode="auto">
          <a:xfrm>
            <a:off x="7835900" y="2184400"/>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0" name="Line 86"/>
          <p:cNvSpPr>
            <a:spLocks noChangeShapeType="1"/>
          </p:cNvSpPr>
          <p:nvPr/>
        </p:nvSpPr>
        <p:spPr bwMode="auto">
          <a:xfrm>
            <a:off x="2246313" y="2025650"/>
            <a:ext cx="0" cy="376238"/>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1" name="Line 87"/>
          <p:cNvSpPr>
            <a:spLocks noChangeShapeType="1"/>
          </p:cNvSpPr>
          <p:nvPr/>
        </p:nvSpPr>
        <p:spPr bwMode="auto">
          <a:xfrm>
            <a:off x="6911975" y="1989138"/>
            <a:ext cx="0" cy="36036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2" name="Text Box 89"/>
          <p:cNvSpPr txBox="1">
            <a:spLocks noChangeArrowheads="1"/>
          </p:cNvSpPr>
          <p:nvPr/>
        </p:nvSpPr>
        <p:spPr bwMode="auto">
          <a:xfrm>
            <a:off x="4284663" y="3033713"/>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3" name="Text Box 90"/>
          <p:cNvSpPr txBox="1">
            <a:spLocks noChangeArrowheads="1"/>
          </p:cNvSpPr>
          <p:nvPr/>
        </p:nvSpPr>
        <p:spPr bwMode="auto">
          <a:xfrm>
            <a:off x="2159000" y="30686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4" name="Text Box 91"/>
          <p:cNvSpPr txBox="1">
            <a:spLocks noChangeArrowheads="1"/>
          </p:cNvSpPr>
          <p:nvPr/>
        </p:nvSpPr>
        <p:spPr bwMode="auto">
          <a:xfrm>
            <a:off x="5508625" y="22050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5" name="Text Box 92"/>
          <p:cNvSpPr txBox="1">
            <a:spLocks noChangeArrowheads="1"/>
          </p:cNvSpPr>
          <p:nvPr/>
        </p:nvSpPr>
        <p:spPr bwMode="auto">
          <a:xfrm>
            <a:off x="3030538" y="1520825"/>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6" name="Text Box 93"/>
          <p:cNvSpPr txBox="1">
            <a:spLocks noChangeArrowheads="1"/>
          </p:cNvSpPr>
          <p:nvPr/>
        </p:nvSpPr>
        <p:spPr bwMode="auto">
          <a:xfrm>
            <a:off x="5603875" y="1484313"/>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Tree>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9"/>
          <p:cNvSpPr txBox="1">
            <a:spLocks noChangeArrowheads="1"/>
          </p:cNvSpPr>
          <p:nvPr/>
        </p:nvSpPr>
        <p:spPr bwMode="auto">
          <a:xfrm>
            <a:off x="3184525" y="674688"/>
            <a:ext cx="2724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a:solidFill>
                  <a:srgbClr val="006600"/>
                </a:solidFill>
                <a:latin typeface="Times New Roman" panose="02020603050405020304" pitchFamily="18" charset="0"/>
                <a:ea typeface="华文新魏" panose="02010800040101010101" pitchFamily="2" charset="-122"/>
              </a:rPr>
              <a:t>最佳判定树</a:t>
            </a:r>
          </a:p>
        </p:txBody>
      </p:sp>
      <p:grpSp>
        <p:nvGrpSpPr>
          <p:cNvPr id="207875" name="Group 53"/>
          <p:cNvGrpSpPr>
            <a:grpSpLocks/>
          </p:cNvGrpSpPr>
          <p:nvPr/>
        </p:nvGrpSpPr>
        <p:grpSpPr bwMode="auto">
          <a:xfrm>
            <a:off x="350838" y="1557338"/>
            <a:ext cx="8361362" cy="3124200"/>
            <a:chOff x="309" y="958"/>
            <a:chExt cx="5267" cy="1968"/>
          </a:xfrm>
        </p:grpSpPr>
        <p:sp>
          <p:nvSpPr>
            <p:cNvPr id="207877" name="Line 22"/>
            <p:cNvSpPr>
              <a:spLocks noChangeShapeType="1"/>
            </p:cNvSpPr>
            <p:nvPr/>
          </p:nvSpPr>
          <p:spPr bwMode="auto">
            <a:xfrm flipH="1">
              <a:off x="2653"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8" name="Line 30"/>
            <p:cNvSpPr>
              <a:spLocks noChangeShapeType="1"/>
            </p:cNvSpPr>
            <p:nvPr/>
          </p:nvSpPr>
          <p:spPr bwMode="auto">
            <a:xfrm flipH="1">
              <a:off x="4951"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9" name="Line 2"/>
            <p:cNvSpPr>
              <a:spLocks noChangeShapeType="1"/>
            </p:cNvSpPr>
            <p:nvPr/>
          </p:nvSpPr>
          <p:spPr bwMode="auto">
            <a:xfrm flipH="1">
              <a:off x="3777" y="1726"/>
              <a:ext cx="19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0" name="Line 3"/>
            <p:cNvSpPr>
              <a:spLocks noChangeShapeType="1"/>
            </p:cNvSpPr>
            <p:nvPr/>
          </p:nvSpPr>
          <p:spPr bwMode="auto">
            <a:xfrm flipH="1">
              <a:off x="3835" y="1342"/>
              <a:ext cx="67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1" name="Line 4"/>
            <p:cNvSpPr>
              <a:spLocks noChangeShapeType="1"/>
            </p:cNvSpPr>
            <p:nvPr/>
          </p:nvSpPr>
          <p:spPr bwMode="auto">
            <a:xfrm>
              <a:off x="4507"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2" name="Line 5"/>
            <p:cNvSpPr>
              <a:spLocks noChangeShapeType="1"/>
            </p:cNvSpPr>
            <p:nvPr/>
          </p:nvSpPr>
          <p:spPr bwMode="auto">
            <a:xfrm flipH="1">
              <a:off x="1791" y="2110"/>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3" name="Line 6"/>
            <p:cNvSpPr>
              <a:spLocks noChangeShapeType="1"/>
            </p:cNvSpPr>
            <p:nvPr/>
          </p:nvSpPr>
          <p:spPr bwMode="auto">
            <a:xfrm flipH="1">
              <a:off x="1413" y="1726"/>
              <a:ext cx="384"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4" name="Line 7"/>
            <p:cNvSpPr>
              <a:spLocks noChangeShapeType="1"/>
            </p:cNvSpPr>
            <p:nvPr/>
          </p:nvSpPr>
          <p:spPr bwMode="auto">
            <a:xfrm flipH="1" flipV="1">
              <a:off x="2229" y="1342"/>
              <a:ext cx="606" cy="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5" name="Line 8"/>
            <p:cNvSpPr>
              <a:spLocks noChangeShapeType="1"/>
            </p:cNvSpPr>
            <p:nvPr/>
          </p:nvSpPr>
          <p:spPr bwMode="auto">
            <a:xfrm flipH="1">
              <a:off x="721" y="211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6" name="AutoShape 10" descr="羊皮纸"/>
            <p:cNvSpPr>
              <a:spLocks noChangeArrowheads="1"/>
            </p:cNvSpPr>
            <p:nvPr/>
          </p:nvSpPr>
          <p:spPr bwMode="auto">
            <a:xfrm>
              <a:off x="885" y="1918"/>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7" name="AutoShape 11" descr="羊皮纸"/>
            <p:cNvSpPr>
              <a:spLocks noChangeArrowheads="1"/>
            </p:cNvSpPr>
            <p:nvPr/>
          </p:nvSpPr>
          <p:spPr bwMode="auto">
            <a:xfrm>
              <a:off x="1701"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8" name="AutoShape 12" descr="羊皮纸"/>
            <p:cNvSpPr>
              <a:spLocks noChangeArrowheads="1"/>
            </p:cNvSpPr>
            <p:nvPr/>
          </p:nvSpPr>
          <p:spPr bwMode="auto">
            <a:xfrm>
              <a:off x="2827" y="1150"/>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9" name="AutoShape 13" descr="羊皮纸"/>
            <p:cNvSpPr>
              <a:spLocks noChangeArrowheads="1"/>
            </p:cNvSpPr>
            <p:nvPr/>
          </p:nvSpPr>
          <p:spPr bwMode="auto">
            <a:xfrm>
              <a:off x="3979"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90" name="Line 14"/>
            <p:cNvSpPr>
              <a:spLocks noChangeShapeType="1"/>
            </p:cNvSpPr>
            <p:nvPr/>
          </p:nvSpPr>
          <p:spPr bwMode="auto">
            <a:xfrm>
              <a:off x="3355" y="958"/>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1" name="Line 15"/>
            <p:cNvSpPr>
              <a:spLocks noChangeShapeType="1"/>
            </p:cNvSpPr>
            <p:nvPr/>
          </p:nvSpPr>
          <p:spPr bwMode="auto">
            <a:xfrm>
              <a:off x="721" y="2119"/>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2" name="Rectangle 16"/>
            <p:cNvSpPr>
              <a:spLocks noChangeArrowheads="1"/>
            </p:cNvSpPr>
            <p:nvPr/>
          </p:nvSpPr>
          <p:spPr bwMode="auto">
            <a:xfrm>
              <a:off x="337"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3" name="Text Box 17"/>
            <p:cNvSpPr txBox="1">
              <a:spLocks noChangeArrowheads="1"/>
            </p:cNvSpPr>
            <p:nvPr/>
          </p:nvSpPr>
          <p:spPr bwMode="auto">
            <a:xfrm>
              <a:off x="360" y="2302"/>
              <a:ext cx="695" cy="288"/>
            </a:xfrm>
            <a:prstGeom prst="rect">
              <a:avLst/>
            </a:prstGeom>
            <a:noFill/>
            <a:ln>
              <a:noFill/>
            </a:ln>
            <a:effectLst/>
            <a:extLst>
              <a:ext uri="{909E8E84-426E-40DD-AFC4-6F175D3DCCD1}">
                <a14:hiddenFill xmlns:a14="http://schemas.microsoft.com/office/drawing/2010/main">
                  <a:gradFill rotWithShape="0">
                    <a:gsLst>
                      <a:gs pos="0">
                        <a:schemeClr val="bg1">
                          <a:gamma/>
                          <a:shade val="46275"/>
                          <a:invGamma/>
                        </a:schemeClr>
                      </a:gs>
                      <a:gs pos="100000">
                        <a:schemeClr val="bg1"/>
                      </a:gs>
                    </a:gsLst>
                    <a:lin ang="2700000" scaled="1"/>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7894" name="Line 18"/>
            <p:cNvSpPr>
              <a:spLocks noChangeShapeType="1"/>
            </p:cNvSpPr>
            <p:nvPr/>
          </p:nvSpPr>
          <p:spPr bwMode="auto">
            <a:xfrm>
              <a:off x="2086" y="2115"/>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5" name="Line 19"/>
            <p:cNvSpPr>
              <a:spLocks noChangeShapeType="1"/>
            </p:cNvSpPr>
            <p:nvPr/>
          </p:nvSpPr>
          <p:spPr bwMode="auto">
            <a:xfrm>
              <a:off x="1413"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6" name="Rectangle 20"/>
            <p:cNvSpPr>
              <a:spLocks noChangeArrowheads="1"/>
            </p:cNvSpPr>
            <p:nvPr/>
          </p:nvSpPr>
          <p:spPr bwMode="auto">
            <a:xfrm>
              <a:off x="1701"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7" name="Text Box 21"/>
            <p:cNvSpPr txBox="1">
              <a:spLocks noChangeArrowheads="1"/>
            </p:cNvSpPr>
            <p:nvPr/>
          </p:nvSpPr>
          <p:spPr bwMode="auto">
            <a:xfrm>
              <a:off x="1821" y="2302"/>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7898" name="Line 23"/>
            <p:cNvSpPr>
              <a:spLocks noChangeShapeType="1"/>
            </p:cNvSpPr>
            <p:nvPr/>
          </p:nvSpPr>
          <p:spPr bwMode="auto">
            <a:xfrm>
              <a:off x="2948"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9" name="Line 24"/>
            <p:cNvSpPr>
              <a:spLocks noChangeShapeType="1"/>
            </p:cNvSpPr>
            <p:nvPr/>
          </p:nvSpPr>
          <p:spPr bwMode="auto">
            <a:xfrm>
              <a:off x="2229"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1" name="Rectangle 25"/>
            <p:cNvSpPr>
              <a:spLocks noChangeArrowheads="1"/>
            </p:cNvSpPr>
            <p:nvPr/>
          </p:nvSpPr>
          <p:spPr bwMode="auto">
            <a:xfrm>
              <a:off x="2565"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2" name="Text Box 26"/>
            <p:cNvSpPr txBox="1">
              <a:spLocks noChangeArrowheads="1"/>
            </p:cNvSpPr>
            <p:nvPr/>
          </p:nvSpPr>
          <p:spPr bwMode="auto">
            <a:xfrm>
              <a:off x="2781"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7902" name="Line 27"/>
            <p:cNvSpPr>
              <a:spLocks noChangeShapeType="1"/>
            </p:cNvSpPr>
            <p:nvPr/>
          </p:nvSpPr>
          <p:spPr bwMode="auto">
            <a:xfrm>
              <a:off x="3777"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4" name="Rectangle 28"/>
            <p:cNvSpPr>
              <a:spLocks noChangeArrowheads="1"/>
            </p:cNvSpPr>
            <p:nvPr/>
          </p:nvSpPr>
          <p:spPr bwMode="auto">
            <a:xfrm>
              <a:off x="3441"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5" name="Text Box 29"/>
            <p:cNvSpPr txBox="1">
              <a:spLocks noChangeArrowheads="1"/>
            </p:cNvSpPr>
            <p:nvPr/>
          </p:nvSpPr>
          <p:spPr bwMode="auto">
            <a:xfrm>
              <a:off x="3636"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7905" name="Line 31"/>
            <p:cNvSpPr>
              <a:spLocks noChangeShapeType="1"/>
            </p:cNvSpPr>
            <p:nvPr/>
          </p:nvSpPr>
          <p:spPr bwMode="auto">
            <a:xfrm>
              <a:off x="5240"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8" name="Rectangle 32"/>
            <p:cNvSpPr>
              <a:spLocks noChangeArrowheads="1"/>
            </p:cNvSpPr>
            <p:nvPr/>
          </p:nvSpPr>
          <p:spPr bwMode="auto">
            <a:xfrm>
              <a:off x="4856"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9" name="Text Box 33"/>
            <p:cNvSpPr txBox="1">
              <a:spLocks noChangeArrowheads="1"/>
            </p:cNvSpPr>
            <p:nvPr/>
          </p:nvSpPr>
          <p:spPr bwMode="auto">
            <a:xfrm>
              <a:off x="5065"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7908" name="Text Box 34"/>
            <p:cNvSpPr txBox="1">
              <a:spLocks noChangeArrowheads="1"/>
            </p:cNvSpPr>
            <p:nvPr/>
          </p:nvSpPr>
          <p:spPr bwMode="auto">
            <a:xfrm>
              <a:off x="1088" y="1946"/>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7909" name="Text Box 35"/>
            <p:cNvSpPr txBox="1">
              <a:spLocks noChangeArrowheads="1"/>
            </p:cNvSpPr>
            <p:nvPr/>
          </p:nvSpPr>
          <p:spPr bwMode="auto">
            <a:xfrm>
              <a:off x="1889"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7910" name="Text Box 36"/>
            <p:cNvSpPr txBox="1">
              <a:spLocks noChangeArrowheads="1"/>
            </p:cNvSpPr>
            <p:nvPr/>
          </p:nvSpPr>
          <p:spPr bwMode="auto">
            <a:xfrm>
              <a:off x="3019" y="116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7911" name="Text Box 37"/>
            <p:cNvSpPr txBox="1">
              <a:spLocks noChangeArrowheads="1"/>
            </p:cNvSpPr>
            <p:nvPr/>
          </p:nvSpPr>
          <p:spPr bwMode="auto">
            <a:xfrm>
              <a:off x="4145"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7912" name="Text Box 38"/>
            <p:cNvSpPr txBox="1">
              <a:spLocks noChangeArrowheads="1"/>
            </p:cNvSpPr>
            <p:nvPr/>
          </p:nvSpPr>
          <p:spPr bwMode="auto">
            <a:xfrm>
              <a:off x="309"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7913" name="Text Box 39"/>
            <p:cNvSpPr txBox="1">
              <a:spLocks noChangeArrowheads="1"/>
            </p:cNvSpPr>
            <p:nvPr/>
          </p:nvSpPr>
          <p:spPr bwMode="auto">
            <a:xfrm>
              <a:off x="1817"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7914" name="Text Box 40"/>
            <p:cNvSpPr txBox="1">
              <a:spLocks noChangeArrowheads="1"/>
            </p:cNvSpPr>
            <p:nvPr/>
          </p:nvSpPr>
          <p:spPr bwMode="auto">
            <a:xfrm>
              <a:off x="2489" y="2215"/>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7915" name="Text Box 41"/>
            <p:cNvSpPr txBox="1">
              <a:spLocks noChangeArrowheads="1"/>
            </p:cNvSpPr>
            <p:nvPr/>
          </p:nvSpPr>
          <p:spPr bwMode="auto">
            <a:xfrm>
              <a:off x="3379" y="222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7916" name="Text Box 42"/>
            <p:cNvSpPr txBox="1">
              <a:spLocks noChangeArrowheads="1"/>
            </p:cNvSpPr>
            <p:nvPr/>
          </p:nvSpPr>
          <p:spPr bwMode="auto">
            <a:xfrm>
              <a:off x="4808" y="221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1099" name="Text Box 43"/>
            <p:cNvSpPr txBox="1">
              <a:spLocks noChangeArrowheads="1"/>
            </p:cNvSpPr>
            <p:nvPr/>
          </p:nvSpPr>
          <p:spPr bwMode="auto">
            <a:xfrm>
              <a:off x="1774" y="1822"/>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0" name="Text Box 44"/>
            <p:cNvSpPr txBox="1">
              <a:spLocks noChangeArrowheads="1"/>
            </p:cNvSpPr>
            <p:nvPr/>
          </p:nvSpPr>
          <p:spPr bwMode="auto">
            <a:xfrm>
              <a:off x="2661" y="143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1" name="Text Box 45"/>
            <p:cNvSpPr txBox="1">
              <a:spLocks noChangeArrowheads="1"/>
            </p:cNvSpPr>
            <p:nvPr/>
          </p:nvSpPr>
          <p:spPr bwMode="auto">
            <a:xfrm>
              <a:off x="3785" y="105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2" name="Text Box 46"/>
            <p:cNvSpPr txBox="1">
              <a:spLocks noChangeArrowheads="1"/>
            </p:cNvSpPr>
            <p:nvPr/>
          </p:nvSpPr>
          <p:spPr bwMode="auto">
            <a:xfrm>
              <a:off x="4974" y="146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3" name="Text Box 47"/>
            <p:cNvSpPr txBox="1">
              <a:spLocks noChangeArrowheads="1"/>
            </p:cNvSpPr>
            <p:nvPr/>
          </p:nvSpPr>
          <p:spPr bwMode="auto">
            <a:xfrm>
              <a:off x="3761" y="143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4" name="Text Box 48"/>
            <p:cNvSpPr txBox="1">
              <a:spLocks noChangeArrowheads="1"/>
            </p:cNvSpPr>
            <p:nvPr/>
          </p:nvSpPr>
          <p:spPr bwMode="auto">
            <a:xfrm>
              <a:off x="2587" y="1026"/>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5" name="Text Box 49"/>
            <p:cNvSpPr txBox="1">
              <a:spLocks noChangeArrowheads="1"/>
            </p:cNvSpPr>
            <p:nvPr/>
          </p:nvSpPr>
          <p:spPr bwMode="auto">
            <a:xfrm>
              <a:off x="721" y="1822"/>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6" name="Text Box 50"/>
            <p:cNvSpPr txBox="1">
              <a:spLocks noChangeArrowheads="1"/>
            </p:cNvSpPr>
            <p:nvPr/>
          </p:nvSpPr>
          <p:spPr bwMode="auto">
            <a:xfrm>
              <a:off x="1553" y="1399"/>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7876" name="Text Box 51"/>
          <p:cNvSpPr txBox="1">
            <a:spLocks noChangeArrowheads="1"/>
          </p:cNvSpPr>
          <p:nvPr/>
        </p:nvSpPr>
        <p:spPr bwMode="auto">
          <a:xfrm>
            <a:off x="639763" y="4959350"/>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2800">
                <a:solidFill>
                  <a:srgbClr val="000099"/>
                </a:solidFill>
                <a:latin typeface="Times New Roman" panose="02020603050405020304" pitchFamily="18" charset="0"/>
              </a:rPr>
              <a:t> </a:t>
            </a:r>
            <a:endParaRPr lang="en-US" altLang="zh-CN" sz="2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p:cNvSpPr>
            <a:spLocks noGrp="1"/>
          </p:cNvSpPr>
          <p:nvPr>
            <p:ph type="title"/>
          </p:nvPr>
        </p:nvSpPr>
        <p:spPr/>
        <p:txBody>
          <a:bodyPr/>
          <a:lstStyle/>
          <a:p>
            <a:r>
              <a:rPr lang="zh-CN" altLang="en-US" smtClean="0"/>
              <a:t>判定树在游戏中的应用</a:t>
            </a:r>
          </a:p>
        </p:txBody>
      </p:sp>
      <p:pic>
        <p:nvPicPr>
          <p:cNvPr id="20889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50" y="1120775"/>
            <a:ext cx="486092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1506538" y="3905250"/>
            <a:ext cx="6048375" cy="1312863"/>
          </a:xfrm>
          <a:prstGeom prst="wedgeRectCallout">
            <a:avLst>
              <a:gd name="adj1" fmla="val -6687"/>
              <a:gd name="adj2" fmla="val 98606"/>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算法适用大多数情况</a:t>
            </a:r>
            <a:r>
              <a:rPr lang="en-US" altLang="zh-CN" sz="1800" dirty="0"/>
              <a:t>,</a:t>
            </a:r>
            <a:r>
              <a:rPr lang="zh-CN" altLang="en-US" sz="1800" dirty="0"/>
              <a:t>但其时间性能不高</a:t>
            </a:r>
            <a:r>
              <a:rPr lang="en-US" altLang="zh-CN" sz="1800" dirty="0"/>
              <a:t>,</a:t>
            </a:r>
            <a:r>
              <a:rPr lang="zh-CN" altLang="en-US" sz="1800" dirty="0"/>
              <a:t>我们可以通过判定树来提高其时间性能。首先</a:t>
            </a:r>
            <a:r>
              <a:rPr lang="en-US" altLang="zh-CN" sz="1800" dirty="0"/>
              <a:t>,</a:t>
            </a:r>
            <a:r>
              <a:rPr lang="zh-CN" altLang="en-US" sz="1800" dirty="0"/>
              <a:t>分析主角生命值通常的特点</a:t>
            </a:r>
            <a:r>
              <a:rPr lang="en-US" altLang="zh-CN" sz="1800" dirty="0"/>
              <a:t>,</a:t>
            </a:r>
            <a:r>
              <a:rPr lang="zh-CN" altLang="en-US" sz="1800" dirty="0"/>
              <a:t>即预测出每种条件占总条件的百分比</a:t>
            </a:r>
            <a:r>
              <a:rPr lang="en-US" altLang="zh-CN" sz="1800" dirty="0"/>
              <a:t>,</a:t>
            </a:r>
            <a:r>
              <a:rPr lang="zh-CN" altLang="en-US" sz="1800" dirty="0"/>
              <a:t>将这些比值作为权值来构造</a:t>
            </a:r>
            <a:r>
              <a:rPr lang="zh-CN" altLang="en-US" sz="1800" dirty="0">
                <a:solidFill>
                  <a:srgbClr val="FFFF00"/>
                </a:solidFill>
              </a:rPr>
              <a:t>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r>
              <a:rPr lang="en-US" altLang="zh-CN" sz="1800" dirty="0"/>
              <a:t>,</a:t>
            </a:r>
            <a:r>
              <a:rPr lang="zh-CN" altLang="en-US" sz="1800" dirty="0"/>
              <a:t>作为判定树来设定算法</a:t>
            </a:r>
          </a:p>
        </p:txBody>
      </p:sp>
      <p:graphicFrame>
        <p:nvGraphicFramePr>
          <p:cNvPr id="208905" name="Object 5"/>
          <p:cNvGraphicFramePr>
            <a:graphicFrameLocks noChangeAspect="1"/>
          </p:cNvGraphicFramePr>
          <p:nvPr/>
        </p:nvGraphicFramePr>
        <p:xfrm>
          <a:off x="5099050" y="2060575"/>
          <a:ext cx="3813175" cy="1427163"/>
        </p:xfrm>
        <a:graphic>
          <a:graphicData uri="http://schemas.openxmlformats.org/presentationml/2006/ole">
            <mc:AlternateContent xmlns:mc="http://schemas.openxmlformats.org/markup-compatibility/2006">
              <mc:Choice xmlns:v="urn:schemas-microsoft-com:vml" Requires="v">
                <p:oleObj spid="_x0000_s208933" name="Document" r:id="rId4" imgW="8111811" imgH="3025721" progId="Word.Document.8">
                  <p:embed/>
                </p:oleObj>
              </mc:Choice>
              <mc:Fallback>
                <p:oleObj name="Document" r:id="rId4" imgW="8111811" imgH="3025721"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2060575"/>
                        <a:ext cx="3813175"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06" name="文本框 1"/>
          <p:cNvSpPr txBox="1">
            <a:spLocks noChangeArrowheads="1"/>
          </p:cNvSpPr>
          <p:nvPr/>
        </p:nvSpPr>
        <p:spPr bwMode="auto">
          <a:xfrm>
            <a:off x="5545138" y="1120775"/>
            <a:ext cx="2951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solidFill>
                  <a:srgbClr val="0000CC"/>
                </a:solidFill>
              </a:rPr>
              <a:t>每次比较耗时</a:t>
            </a:r>
            <a:r>
              <a:rPr lang="en-US" altLang="zh-CN" sz="2000">
                <a:solidFill>
                  <a:srgbClr val="0000CC"/>
                </a:solidFill>
              </a:rPr>
              <a:t>0.1</a:t>
            </a:r>
            <a:r>
              <a:rPr lang="zh-CN" altLang="en-US" sz="2000">
                <a:solidFill>
                  <a:srgbClr val="0000CC"/>
                </a:solidFill>
              </a:rPr>
              <a:t>毫秒，共有</a:t>
            </a:r>
            <a:r>
              <a:rPr lang="en-US" altLang="zh-CN" sz="2000">
                <a:solidFill>
                  <a:srgbClr val="0000CC"/>
                </a:solidFill>
              </a:rPr>
              <a:t>1</a:t>
            </a:r>
            <a:r>
              <a:rPr lang="zh-CN" altLang="en-US" sz="2000">
                <a:solidFill>
                  <a:srgbClr val="0000CC"/>
                </a:solidFill>
              </a:rPr>
              <a:t>亿个用户同时在线</a:t>
            </a:r>
          </a:p>
        </p:txBody>
      </p:sp>
      <p:pic>
        <p:nvPicPr>
          <p:cNvPr id="208907" name="内容占位符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5463" y="-44450"/>
            <a:ext cx="2233612"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91" y="820615"/>
            <a:ext cx="3307710" cy="1859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2919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395288" y="2780928"/>
            <a:ext cx="23193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381000" y="3356992"/>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6096000"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6858000"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4038600"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4876800"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60960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74676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4267200"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5334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6096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67818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74676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8153400"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81534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48006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57912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44958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5334000"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5029200"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5867400"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63246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7010400"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77724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80010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8382000"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4360863"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5105400"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6324600"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6629400"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3901098" y="4237585"/>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715" y="4344255"/>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44008" y="6147236"/>
            <a:ext cx="4142075" cy="646331"/>
          </a:xfrm>
          <a:prstGeom prst="rect">
            <a:avLst/>
          </a:prstGeom>
        </p:spPr>
        <p:txBody>
          <a:bodyPr wrap="square">
            <a:spAutoFit/>
          </a:bodyPr>
          <a:lstStyle/>
          <a:p>
            <a:r>
              <a:rPr lang="zh-CN" altLang="en-US" sz="1800" dirty="0" smtClean="0"/>
              <a:t>不要为了一棵树放弃整片森林</a:t>
            </a:r>
            <a:endParaRPr lang="en-US" altLang="zh-CN" sz="1800" dirty="0" smtClean="0"/>
          </a:p>
          <a:p>
            <a:r>
              <a:rPr lang="en-US" altLang="zh-CN" sz="1800" dirty="0" smtClean="0"/>
              <a:t>But</a:t>
            </a:r>
            <a:r>
              <a:rPr lang="zh-CN" altLang="en-US" sz="1800" dirty="0" smtClean="0"/>
              <a:t>总有一棵树，让我们放弃整片森林</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179388" y="188913"/>
            <a:ext cx="5076825" cy="658812"/>
          </a:xfrm>
        </p:spPr>
        <p:txBody>
          <a:bodyPr/>
          <a:lstStyle/>
          <a:p>
            <a:pPr algn="ct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type="body" idx="1"/>
          </p:nvPr>
        </p:nvSpPr>
        <p:spPr>
          <a:xfrm>
            <a:off x="590550" y="1484313"/>
            <a:ext cx="8229600" cy="4860925"/>
          </a:xfrm>
        </p:spPr>
        <p:txBody>
          <a:bodyPr/>
          <a:lstStyle/>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主要用途是实现数据压缩。设给出一段报文：</a:t>
            </a:r>
            <a:r>
              <a:rPr lang="zh-CN" altLang="en-US" sz="3000" b="1">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3000" b="1">
                <a:solidFill>
                  <a:schemeClr val="bg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CAST  CAST  SAT  AT  A  TASA</a:t>
            </a:r>
          </a:p>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字符集合是 </a:t>
            </a:r>
            <a:r>
              <a:rPr lang="en-US" altLang="zh-CN" sz="3000" b="1">
                <a:solidFill>
                  <a:srgbClr val="000099"/>
                </a:solidFill>
                <a:latin typeface="Times New Roman" panose="02020603050405020304" pitchFamily="18" charset="0"/>
                <a:ea typeface="仿宋_GB2312" pitchFamily="49" charset="-122"/>
              </a:rPr>
              <a:t>{ C, A, S, T }</a:t>
            </a:r>
            <a:r>
              <a:rPr lang="zh-CN" altLang="en-US" sz="3000" b="1">
                <a:solidFill>
                  <a:srgbClr val="000099"/>
                </a:solidFill>
                <a:latin typeface="Times New Roman" panose="02020603050405020304" pitchFamily="18" charset="0"/>
                <a:ea typeface="仿宋_GB2312" pitchFamily="49" charset="-122"/>
              </a:rPr>
              <a:t>，各个字符出现的频度（次数）是 </a:t>
            </a:r>
            <a:r>
              <a:rPr lang="en-US" altLang="zh-CN" sz="3000" b="1" i="1">
                <a:solidFill>
                  <a:srgbClr val="000099"/>
                </a:solidFill>
                <a:latin typeface="Times New Roman" panose="02020603050405020304" pitchFamily="18" charset="0"/>
                <a:ea typeface="仿宋_GB2312" pitchFamily="49" charset="-122"/>
              </a:rPr>
              <a:t>W</a:t>
            </a:r>
            <a:r>
              <a:rPr lang="zh-CN" altLang="en-US" sz="3000" b="1">
                <a:solidFill>
                  <a:srgbClr val="000099"/>
                </a:solidFill>
                <a:latin typeface="Times New Roman" panose="02020603050405020304" pitchFamily="18" charset="0"/>
                <a:ea typeface="仿宋_GB2312" pitchFamily="49" charset="-122"/>
              </a:rPr>
              <a:t>＝</a:t>
            </a:r>
            <a:r>
              <a:rPr lang="en-US" altLang="zh-CN" sz="3000" b="1">
                <a:solidFill>
                  <a:srgbClr val="000099"/>
                </a:solidFill>
                <a:latin typeface="Times New Roman" panose="02020603050405020304" pitchFamily="18" charset="0"/>
                <a:ea typeface="仿宋_GB2312" pitchFamily="49" charset="-122"/>
              </a:rPr>
              <a:t>{ 2, 7, 4, 5 }</a:t>
            </a:r>
            <a:r>
              <a:rPr lang="zh-CN" altLang="en-US" sz="3000" b="1">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若给每个字符以等长编码（</a:t>
            </a:r>
            <a:r>
              <a:rPr lang="en-US" altLang="zh-CN" sz="3000" b="1">
                <a:solidFill>
                  <a:srgbClr val="000099"/>
                </a:solidFill>
                <a:latin typeface="Times New Roman" panose="02020603050405020304" pitchFamily="18" charset="0"/>
                <a:ea typeface="仿宋_GB2312" pitchFamily="49" charset="-122"/>
              </a:rPr>
              <a:t>2</a:t>
            </a:r>
            <a:r>
              <a:rPr lang="zh-CN" altLang="en-US" sz="3000" b="1">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a:t>
            </a:r>
            <a:r>
              <a:rPr lang="en-GB" altLang="zh-CN" sz="3000" b="1">
                <a:solidFill>
                  <a:schemeClr val="tx2"/>
                </a:solidFill>
                <a:latin typeface="Times New Roman" panose="02020603050405020304" pitchFamily="18" charset="0"/>
                <a:ea typeface="仿宋_GB2312" pitchFamily="49" charset="-122"/>
              </a:rPr>
              <a:t> : 00   T : 10    C : 01    S : 11</a:t>
            </a:r>
            <a:endParaRPr lang="en-US" altLang="zh-CN" sz="3000" b="1">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则总编码长度为</a:t>
            </a:r>
            <a:r>
              <a:rPr lang="zh-CN" altLang="en-US" sz="3000" b="1">
                <a:latin typeface="Times New Roman" panose="02020603050405020304" pitchFamily="18" charset="0"/>
                <a:ea typeface="仿宋_GB2312" pitchFamily="49" charset="-122"/>
              </a:rPr>
              <a:t> </a:t>
            </a:r>
            <a:r>
              <a:rPr lang="en-US" altLang="zh-CN" sz="3000" b="1">
                <a:solidFill>
                  <a:srgbClr val="006600"/>
                </a:solidFill>
                <a:latin typeface="Times New Roman" panose="02020603050405020304" pitchFamily="18" charset="0"/>
                <a:ea typeface="仿宋_GB2312" pitchFamily="49" charset="-122"/>
              </a:rPr>
              <a:t>( 2+7+4+5 ) * 2 = 36</a:t>
            </a:r>
            <a:r>
              <a:rPr lang="zh-CN" altLang="en-US" sz="3000" b="1">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能否减少总编码长度，使得发出同样报文，可以用最少的二进制代码？</a:t>
            </a:r>
          </a:p>
        </p:txBody>
      </p:sp>
    </p:spTree>
  </p:cSld>
  <p:clrMapOvr>
    <a:masterClrMapping/>
  </p:clrMapOvr>
  <p:transition spd="slow"/>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708025" y="3055938"/>
            <a:ext cx="8077200" cy="303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300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3000">
                <a:solidFill>
                  <a:srgbClr val="000099"/>
                </a:solidFill>
                <a:latin typeface="Times New Roman" panose="02020603050405020304" pitchFamily="18" charset="0"/>
                <a:ea typeface="仿宋_GB2312" pitchFamily="49" charset="-122"/>
              </a:rPr>
              <a:t>各字符出现概率为</a:t>
            </a:r>
            <a:r>
              <a:rPr lang="en-US" altLang="zh-CN" sz="3000">
                <a:solidFill>
                  <a:schemeClr val="tx2"/>
                </a:solidFill>
                <a:latin typeface="Times New Roman" panose="02020603050405020304" pitchFamily="18" charset="0"/>
                <a:ea typeface="仿宋_GB2312" pitchFamily="49" charset="-122"/>
              </a:rPr>
              <a:t>{ 2/18, 7/18, 4/18, 5/18</a:t>
            </a:r>
            <a:r>
              <a:rPr lang="en-US" altLang="zh-CN" sz="3000">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a:t>
            </a:r>
            <a:r>
              <a:rPr lang="en-US" altLang="zh-CN" sz="3000">
                <a:solidFill>
                  <a:schemeClr val="accent2"/>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化整为</a:t>
            </a:r>
            <a:r>
              <a:rPr lang="zh-CN" altLang="en-US" sz="3000">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 2, 7, 4</a:t>
            </a:r>
            <a:r>
              <a:rPr lang="zh-CN" altLang="en-GB"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5 }</a:t>
            </a:r>
            <a:r>
              <a:rPr lang="zh-CN" altLang="en-US" sz="3000">
                <a:solidFill>
                  <a:srgbClr val="000099"/>
                </a:solidFill>
                <a:latin typeface="Times New Roman" panose="02020603050405020304" pitchFamily="18" charset="0"/>
                <a:ea typeface="仿宋_GB2312" pitchFamily="49" charset="-122"/>
              </a:rPr>
              <a:t>。以它们为各叶结点上的权值</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建立</a:t>
            </a:r>
            <a:r>
              <a:rPr lang="en-US" altLang="zh-CN" sz="3000">
                <a:solidFill>
                  <a:srgbClr val="000099"/>
                </a:solidFill>
                <a:latin typeface="Times New Roman" panose="02020603050405020304" pitchFamily="18" charset="0"/>
                <a:ea typeface="仿宋_GB2312" pitchFamily="49" charset="-122"/>
              </a:rPr>
              <a:t>Huffman</a:t>
            </a:r>
            <a:r>
              <a:rPr lang="zh-CN" altLang="en-US" sz="3000">
                <a:solidFill>
                  <a:srgbClr val="000099"/>
                </a:solidFill>
                <a:latin typeface="Times New Roman" panose="02020603050405020304" pitchFamily="18" charset="0"/>
                <a:ea typeface="仿宋_GB2312" pitchFamily="49" charset="-122"/>
              </a:rPr>
              <a:t>树。</a:t>
            </a:r>
            <a:r>
              <a:rPr lang="zh-CN" altLang="en-US" sz="3000">
                <a:solidFill>
                  <a:srgbClr val="009900"/>
                </a:solidFill>
                <a:latin typeface="Times New Roman" panose="02020603050405020304" pitchFamily="18" charset="0"/>
                <a:ea typeface="仿宋_GB2312" pitchFamily="49" charset="-122"/>
              </a:rPr>
              <a:t>左分支</a:t>
            </a:r>
            <a:r>
              <a:rPr lang="zh-CN" altLang="en-US" sz="3000">
                <a:solidFill>
                  <a:srgbClr val="000099"/>
                </a:solidFill>
                <a:latin typeface="Times New Roman" panose="02020603050405020304" pitchFamily="18" charset="0"/>
                <a:ea typeface="仿宋_GB2312" pitchFamily="49" charset="-122"/>
              </a:rPr>
              <a:t>赋</a:t>
            </a:r>
            <a:r>
              <a:rPr lang="zh-CN" altLang="en-US" sz="3000">
                <a:solidFill>
                  <a:schemeClr val="accent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0</a:t>
            </a:r>
            <a:r>
              <a:rPr lang="zh-CN" altLang="en-US" sz="3000">
                <a:solidFill>
                  <a:srgbClr val="000099"/>
                </a:solidFill>
                <a:latin typeface="Times New Roman" panose="02020603050405020304" pitchFamily="18" charset="0"/>
                <a:ea typeface="仿宋_GB2312" pitchFamily="49" charset="-122"/>
              </a:rPr>
              <a:t>，</a:t>
            </a:r>
            <a:r>
              <a:rPr lang="zh-CN" altLang="en-US" sz="3000">
                <a:solidFill>
                  <a:srgbClr val="009900"/>
                </a:solidFill>
                <a:latin typeface="Times New Roman" panose="02020603050405020304" pitchFamily="18" charset="0"/>
                <a:ea typeface="仿宋_GB2312" pitchFamily="49" charset="-122"/>
              </a:rPr>
              <a:t>右分支</a:t>
            </a:r>
            <a:r>
              <a:rPr lang="zh-CN" altLang="en-US" sz="3000">
                <a:solidFill>
                  <a:srgbClr val="000099"/>
                </a:solidFill>
                <a:latin typeface="Times New Roman" panose="02020603050405020304" pitchFamily="18" charset="0"/>
                <a:ea typeface="仿宋_GB2312" pitchFamily="49" charset="-122"/>
              </a:rPr>
              <a:t>赋</a:t>
            </a:r>
            <a:r>
              <a:rPr lang="zh-CN" altLang="en-US"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rPr>
              <a:t>1</a:t>
            </a:r>
            <a:r>
              <a:rPr lang="zh-CN" altLang="en-US" sz="3000">
                <a:solidFill>
                  <a:srgbClr val="000099"/>
                </a:solidFill>
                <a:latin typeface="Times New Roman" panose="02020603050405020304" pitchFamily="18" charset="0"/>
                <a:ea typeface="仿宋_GB2312" pitchFamily="49" charset="-122"/>
              </a:rPr>
              <a:t>，得</a:t>
            </a:r>
            <a:r>
              <a:rPr lang="en-US" altLang="zh-CN" sz="3000">
                <a:solidFill>
                  <a:srgbClr val="000099"/>
                </a:solidFill>
                <a:latin typeface="Times New Roman" panose="02020603050405020304" pitchFamily="18" charset="0"/>
                <a:ea typeface="仿宋_GB2312" pitchFamily="49" charset="-122"/>
              </a:rPr>
              <a:t>Huffman</a:t>
            </a:r>
            <a:r>
              <a:rPr lang="zh-CN" altLang="en-US" sz="3000">
                <a:solidFill>
                  <a:srgbClr val="000099"/>
                </a:solidFill>
                <a:latin typeface="Times New Roman" panose="02020603050405020304" pitchFamily="18" charset="0"/>
                <a:ea typeface="仿宋_GB2312" pitchFamily="49" charset="-122"/>
              </a:rPr>
              <a:t>编码</a:t>
            </a:r>
            <a:r>
              <a:rPr lang="zh-CN" altLang="en-GB" sz="3000">
                <a:solidFill>
                  <a:srgbClr val="000099"/>
                </a:solidFill>
                <a:latin typeface="Times New Roman" panose="02020603050405020304" pitchFamily="18" charset="0"/>
                <a:ea typeface="仿宋_GB2312" pitchFamily="49" charset="-122"/>
              </a:rPr>
              <a:t>(变长编码)</a:t>
            </a:r>
            <a:r>
              <a:rPr lang="zh-CN" altLang="en-US" sz="3000">
                <a:solidFill>
                  <a:srgbClr val="000099"/>
                </a:solidFill>
                <a:latin typeface="Times New Roman" panose="02020603050405020304" pitchFamily="18" charset="0"/>
                <a:ea typeface="仿宋_GB2312" pitchFamily="49" charset="-122"/>
              </a:rPr>
              <a:t>。</a:t>
            </a:r>
          </a:p>
        </p:txBody>
      </p:sp>
      <p:grpSp>
        <p:nvGrpSpPr>
          <p:cNvPr id="210947" name="Group 28"/>
          <p:cNvGrpSpPr>
            <a:grpSpLocks/>
          </p:cNvGrpSpPr>
          <p:nvPr/>
        </p:nvGrpSpPr>
        <p:grpSpPr bwMode="auto">
          <a:xfrm>
            <a:off x="3352800" y="773113"/>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576263" y="676275"/>
            <a:ext cx="8001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15000"/>
              </a:spcBef>
              <a:defRPr/>
            </a:pPr>
            <a:r>
              <a:rPr lang="en-US" altLang="zh-CN" sz="3200" smtClean="0">
                <a:effectLst>
                  <a:outerShdw blurRad="38100" dist="38100" dir="2700000" algn="tl">
                    <a:srgbClr val="C0C0C0"/>
                  </a:outerShdw>
                </a:effectLst>
                <a:latin typeface="Times New Roman" panose="02020603050405020304" pitchFamily="18" charset="0"/>
                <a:ea typeface="仿宋_GB2312" pitchFamily="49" charset="-122"/>
              </a:rPr>
              <a:t>         </a:t>
            </a:r>
            <a:r>
              <a:rPr lang="en-US" altLang="zh-CN" sz="3200" smtClean="0">
                <a:solidFill>
                  <a:schemeClr val="tx2"/>
                </a:solidFill>
                <a:latin typeface="Times New Roman" panose="02020603050405020304" pitchFamily="18" charset="0"/>
                <a:ea typeface="仿宋_GB2312" pitchFamily="49" charset="-122"/>
              </a:rPr>
              <a:t>A</a:t>
            </a:r>
            <a:r>
              <a:rPr lang="en-GB" altLang="zh-CN" sz="3200" smtClean="0">
                <a:solidFill>
                  <a:schemeClr val="tx2"/>
                </a:solidFill>
                <a:latin typeface="Times New Roman" panose="02020603050405020304" pitchFamily="18" charset="0"/>
                <a:ea typeface="仿宋_GB2312" pitchFamily="49" charset="-122"/>
              </a:rPr>
              <a:t> : 0    T : 10     C : 110    S : 111</a:t>
            </a:r>
          </a:p>
          <a:p>
            <a:pPr>
              <a:spcBef>
                <a:spcPct val="15000"/>
              </a:spcBef>
              <a:buClr>
                <a:srgbClr val="800080"/>
              </a:buClr>
              <a:buSzPct val="50000"/>
              <a:buFont typeface="Wingdings" panose="05000000000000000000" pitchFamily="2" charset="2"/>
              <a:buChar char="n"/>
              <a:defRPr/>
            </a:pPr>
            <a:r>
              <a:rPr lang="zh-CN" altLang="en-GB" sz="3000" smtClean="0">
                <a:solidFill>
                  <a:srgbClr val="000099"/>
                </a:solidFill>
                <a:latin typeface="Times New Roman" panose="02020603050405020304" pitchFamily="18" charset="0"/>
                <a:ea typeface="仿宋_GB2312" pitchFamily="49" charset="-122"/>
              </a:rPr>
              <a:t>它的总</a:t>
            </a:r>
            <a:r>
              <a:rPr lang="zh-CN" altLang="en-GB" sz="3000" smtClean="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3000" smtClean="0">
                <a:latin typeface="Times New Roman" panose="02020603050405020304" pitchFamily="18" charset="0"/>
                <a:ea typeface="仿宋_GB2312" pitchFamily="49" charset="-122"/>
                <a:sym typeface="Symbol" panose="05050102010706020507" pitchFamily="18" charset="2"/>
              </a:rPr>
              <a:t>：</a:t>
            </a:r>
            <a:r>
              <a:rPr lang="zh-CN" altLang="en-GB" sz="3000" smtClean="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3000" smtClean="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3000" smtClean="0">
                <a:solidFill>
                  <a:schemeClr val="accent2"/>
                </a:solidFill>
                <a:latin typeface="Times New Roman" panose="02020603050405020304" pitchFamily="18" charset="0"/>
                <a:ea typeface="仿宋_GB2312" pitchFamily="49" charset="-122"/>
                <a:sym typeface="Symbol" panose="05050102010706020507" pitchFamily="18" charset="2"/>
              </a:rPr>
              <a:t>。</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r>
              <a:rPr lang="zh-CN" altLang="en-US" sz="3000" smtClean="0">
                <a:solidFill>
                  <a:schemeClr val="accent2"/>
                </a:solidFill>
                <a:latin typeface="Times New Roman" panose="02020603050405020304" pitchFamily="18" charset="0"/>
                <a:ea typeface="仿宋_GB2312" pitchFamily="49" charset="-122"/>
                <a:sym typeface="Symbol" panose="05050102010706020507" pitchFamily="18" charset="2"/>
              </a:rPr>
              <a:t>。</a:t>
            </a:r>
          </a:p>
          <a:p>
            <a:pPr>
              <a:spcBef>
                <a:spcPct val="15000"/>
              </a:spcBef>
              <a:buClr>
                <a:srgbClr val="800080"/>
              </a:buClr>
              <a:buSzPct val="50000"/>
              <a:buFont typeface="Wingdings" panose="05000000000000000000" pitchFamily="2" charset="2"/>
              <a:buChar char="n"/>
              <a:defRPr/>
            </a:pP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总编码长度正好等于</a:t>
            </a:r>
            <a:r>
              <a:rPr lang="en-US" altLang="zh-CN" sz="3000" smtClean="0">
                <a:solidFill>
                  <a:srgbClr val="000099"/>
                </a:solidFill>
                <a:latin typeface="Times New Roman" panose="02020603050405020304" pitchFamily="18" charset="0"/>
                <a:ea typeface="仿宋_GB2312" pitchFamily="49" charset="-122"/>
                <a:sym typeface="Symbol" panose="05050102010706020507" pitchFamily="18" charset="2"/>
              </a:rPr>
              <a:t>Huffman</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树的带权路径长度</a:t>
            </a:r>
            <a:r>
              <a:rPr lang="en-US" altLang="zh-CN" sz="3000" smtClean="0">
                <a:solidFill>
                  <a:srgbClr val="000099"/>
                </a:solidFill>
                <a:latin typeface="Times New Roman" panose="02020603050405020304" pitchFamily="18" charset="0"/>
                <a:ea typeface="仿宋_GB2312" pitchFamily="49" charset="-122"/>
                <a:sym typeface="Symbol" panose="05050102010706020507" pitchFamily="18" charset="2"/>
              </a:rPr>
              <a:t>WPL</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5000"/>
              </a:spcBef>
              <a:buClr>
                <a:srgbClr val="800080"/>
              </a:buClr>
              <a:buSzPct val="50000"/>
              <a:buFont typeface="Wingdings" panose="05000000000000000000" pitchFamily="2" charset="2"/>
              <a:buChar char="n"/>
              <a:defRPr/>
            </a:pPr>
            <a:r>
              <a:rPr lang="en-US" altLang="zh-CN" sz="3000" smtClean="0">
                <a:solidFill>
                  <a:srgbClr val="000099"/>
                </a:solidFill>
                <a:latin typeface="Times New Roman" panose="02020603050405020304" pitchFamily="18" charset="0"/>
                <a:ea typeface="仿宋_GB2312" pitchFamily="49" charset="-122"/>
                <a:sym typeface="Symbol" panose="05050102010706020507" pitchFamily="18" charset="2"/>
              </a:rPr>
              <a:t>Huffman</a:t>
            </a:r>
            <a:r>
              <a:rPr lang="zh-CN" altLang="en-US" sz="3000" smtClean="0">
                <a:solidFill>
                  <a:srgbClr val="000099"/>
                </a:solidFill>
                <a:latin typeface="Times New Roman" panose="02020603050405020304" pitchFamily="18" charset="0"/>
                <a:ea typeface="仿宋_GB2312" pitchFamily="49" charset="-122"/>
                <a:sym typeface="Symbol" panose="05050102010706020507" pitchFamily="18" charset="2"/>
              </a:rPr>
              <a:t>编码是一种</a:t>
            </a:r>
          </a:p>
          <a:p>
            <a:pPr>
              <a:spcBef>
                <a:spcPct val="15000"/>
              </a:spcBef>
              <a:buClr>
                <a:srgbClr val="800080"/>
              </a:buClr>
              <a:buSzPct val="50000"/>
              <a:buFont typeface="Wingdings" panose="05000000000000000000" pitchFamily="2" charset="2"/>
              <a:buNone/>
              <a:defRPr/>
            </a:pPr>
            <a:r>
              <a:rPr lang="zh-CN" altLang="en-GB" sz="3000" smtClean="0">
                <a:solidFill>
                  <a:srgbClr val="000099"/>
                </a:solidFill>
                <a:latin typeface="Times New Roman" panose="02020603050405020304" pitchFamily="18" charset="0"/>
                <a:ea typeface="仿宋_GB2312" pitchFamily="49" charset="-122"/>
              </a:rPr>
              <a:t>	前缀编码，即任一个</a:t>
            </a:r>
          </a:p>
          <a:p>
            <a:pPr>
              <a:spcBef>
                <a:spcPct val="15000"/>
              </a:spcBef>
              <a:buClr>
                <a:srgbClr val="800080"/>
              </a:buClr>
              <a:buSzPct val="50000"/>
              <a:buFont typeface="Wingdings" panose="05000000000000000000" pitchFamily="2" charset="2"/>
              <a:buNone/>
              <a:defRPr/>
            </a:pPr>
            <a:r>
              <a:rPr lang="zh-CN" altLang="en-GB" sz="3000" smtClean="0">
                <a:solidFill>
                  <a:srgbClr val="000099"/>
                </a:solidFill>
                <a:latin typeface="Times New Roman" panose="02020603050405020304" pitchFamily="18" charset="0"/>
                <a:ea typeface="仿宋_GB2312" pitchFamily="49" charset="-122"/>
              </a:rPr>
              <a:t>	二进制编码不是其他</a:t>
            </a:r>
          </a:p>
          <a:p>
            <a:pPr>
              <a:spcBef>
                <a:spcPct val="15000"/>
              </a:spcBef>
              <a:buClr>
                <a:srgbClr val="800080"/>
              </a:buClr>
              <a:buSzPct val="50000"/>
              <a:buFont typeface="Wingdings" panose="05000000000000000000" pitchFamily="2" charset="2"/>
              <a:buNone/>
              <a:defRPr/>
            </a:pPr>
            <a:r>
              <a:rPr lang="zh-CN" altLang="en-GB" sz="3000" smtClean="0">
                <a:solidFill>
                  <a:srgbClr val="000099"/>
                </a:solidFill>
                <a:latin typeface="Times New Roman" panose="02020603050405020304" pitchFamily="18" charset="0"/>
                <a:ea typeface="仿宋_GB2312" pitchFamily="49" charset="-122"/>
              </a:rPr>
              <a:t>	二进制编码的前缀</a:t>
            </a:r>
            <a:r>
              <a:rPr lang="zh-CN" altLang="en-US" sz="3000" smtClean="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buFont typeface="Wingdings" panose="05000000000000000000" pitchFamily="2" charset="2"/>
              <a:buNone/>
              <a:defRPr/>
            </a:pPr>
            <a:r>
              <a:rPr lang="zh-CN" altLang="en-US" sz="3000" smtClean="0">
                <a:solidFill>
                  <a:srgbClr val="000099"/>
                </a:solidFill>
                <a:latin typeface="Times New Roman" panose="02020603050405020304" pitchFamily="18" charset="0"/>
                <a:ea typeface="仿宋_GB2312" pitchFamily="49" charset="-122"/>
              </a:rPr>
              <a:t>	解码时不会混淆。</a:t>
            </a:r>
          </a:p>
        </p:txBody>
      </p:sp>
      <p:grpSp>
        <p:nvGrpSpPr>
          <p:cNvPr id="211971" name="Group 3"/>
          <p:cNvGrpSpPr>
            <a:grpSpLocks/>
          </p:cNvGrpSpPr>
          <p:nvPr/>
        </p:nvGrpSpPr>
        <p:grpSpPr bwMode="auto">
          <a:xfrm>
            <a:off x="5148263" y="2971800"/>
            <a:ext cx="3048000" cy="3200400"/>
            <a:chOff x="3456" y="1872"/>
            <a:chExt cx="1920" cy="2016"/>
          </a:xfrm>
        </p:grpSpPr>
        <p:sp>
          <p:nvSpPr>
            <p:cNvPr id="211975" name="Text Box 4"/>
            <p:cNvSpPr txBox="1">
              <a:spLocks noChangeArrowheads="1"/>
            </p:cNvSpPr>
            <p:nvPr/>
          </p:nvSpPr>
          <p:spPr bwMode="auto">
            <a:xfrm>
              <a:off x="3456" y="3523"/>
              <a:ext cx="19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隶书" panose="02010509060101010101" pitchFamily="49" charset="-122"/>
                </a:rPr>
                <a:t>Huffman</a:t>
              </a:r>
              <a:r>
                <a:rPr lang="zh-CN" altLang="en-US" sz="3200">
                  <a:solidFill>
                    <a:srgbClr val="008000"/>
                  </a:solidFill>
                  <a:latin typeface="Times New Roman" panose="02020603050405020304" pitchFamily="18" charset="0"/>
                  <a:ea typeface="隶书" panose="02010509060101010101" pitchFamily="49" charset="-122"/>
                </a:rPr>
                <a:t>编码树</a:t>
              </a:r>
              <a:endParaRPr lang="zh-CN" altLang="en-US" sz="2000">
                <a:latin typeface="Times New Roman" panose="02020603050405020304" pitchFamily="18" charset="0"/>
                <a:ea typeface="仿宋_GB2312" pitchFamily="49" charset="-122"/>
              </a:endParaRPr>
            </a:p>
          </p:txBody>
        </p:sp>
        <p:sp>
          <p:nvSpPr>
            <p:cNvPr id="21197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8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8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83" name="Text Box 12"/>
            <p:cNvSpPr txBox="1">
              <a:spLocks noChangeArrowheads="1"/>
            </p:cNvSpPr>
            <p:nvPr/>
          </p:nvSpPr>
          <p:spPr bwMode="auto">
            <a:xfrm>
              <a:off x="3744" y="197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1984" name="Text Box 13"/>
            <p:cNvSpPr txBox="1">
              <a:spLocks noChangeArrowheads="1"/>
            </p:cNvSpPr>
            <p:nvPr/>
          </p:nvSpPr>
          <p:spPr bwMode="auto">
            <a:xfrm>
              <a:off x="4092" y="240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1985" name="Text Box 14"/>
            <p:cNvSpPr txBox="1">
              <a:spLocks noChangeArrowheads="1"/>
            </p:cNvSpPr>
            <p:nvPr/>
          </p:nvSpPr>
          <p:spPr bwMode="auto">
            <a:xfrm>
              <a:off x="4380"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1986" name="Text Box 15"/>
            <p:cNvSpPr txBox="1">
              <a:spLocks noChangeArrowheads="1"/>
            </p:cNvSpPr>
            <p:nvPr/>
          </p:nvSpPr>
          <p:spPr bwMode="auto">
            <a:xfrm>
              <a:off x="4320" y="19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1987" name="Text Box 16"/>
            <p:cNvSpPr txBox="1">
              <a:spLocks noChangeArrowheads="1"/>
            </p:cNvSpPr>
            <p:nvPr/>
          </p:nvSpPr>
          <p:spPr bwMode="auto">
            <a:xfrm>
              <a:off x="4620" y="24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1988" name="Text Box 17"/>
            <p:cNvSpPr txBox="1">
              <a:spLocks noChangeArrowheads="1"/>
            </p:cNvSpPr>
            <p:nvPr/>
          </p:nvSpPr>
          <p:spPr bwMode="auto">
            <a:xfrm>
              <a:off x="4848"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198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1993" name="Text Box 22"/>
            <p:cNvSpPr txBox="1">
              <a:spLocks noChangeArrowheads="1"/>
            </p:cNvSpPr>
            <p:nvPr/>
          </p:nvSpPr>
          <p:spPr bwMode="auto">
            <a:xfrm>
              <a:off x="4320"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211994" name="Text Box 23"/>
            <p:cNvSpPr txBox="1">
              <a:spLocks noChangeArrowheads="1"/>
            </p:cNvSpPr>
            <p:nvPr/>
          </p:nvSpPr>
          <p:spPr bwMode="auto">
            <a:xfrm>
              <a:off x="4908"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211995" name="Text Box 24"/>
            <p:cNvSpPr txBox="1">
              <a:spLocks noChangeArrowheads="1"/>
            </p:cNvSpPr>
            <p:nvPr/>
          </p:nvSpPr>
          <p:spPr bwMode="auto">
            <a:xfrm>
              <a:off x="4044" y="270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211996" name="Text Box 25"/>
            <p:cNvSpPr txBox="1">
              <a:spLocks noChangeArrowheads="1"/>
            </p:cNvSpPr>
            <p:nvPr/>
          </p:nvSpPr>
          <p:spPr bwMode="auto">
            <a:xfrm>
              <a:off x="3744" y="227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sp>
        <p:nvSpPr>
          <p:cNvPr id="211972" name="AutoShape 26">
            <a:hlinkClick r:id="rId2" action="ppaction://hlinkpres?slideindex=1&amp;slidetitle=第六章  集合与字典 " highlightClick="1"/>
          </p:cNvPr>
          <p:cNvSpPr>
            <a:spLocks noChangeArrowheads="1"/>
          </p:cNvSpPr>
          <p:nvPr/>
        </p:nvSpPr>
        <p:spPr bwMode="auto">
          <a:xfrm>
            <a:off x="576263" y="6200775"/>
            <a:ext cx="574675" cy="368300"/>
          </a:xfrm>
          <a:prstGeom prst="actionButtonE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546893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标注 27"/>
          <p:cNvSpPr/>
          <p:nvPr/>
        </p:nvSpPr>
        <p:spPr>
          <a:xfrm>
            <a:off x="1328738"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smtClean="0"/>
              <a:t>作业</a:t>
            </a:r>
            <a:r>
              <a:rPr lang="en-US" altLang="zh-CN" sz="1800" dirty="0" smtClean="0"/>
              <a:t>6</a:t>
            </a:r>
            <a:r>
              <a:rPr lang="zh-CN" altLang="en-US" sz="1800" dirty="0" smtClean="0"/>
              <a:t>：</a:t>
            </a:r>
            <a:r>
              <a:rPr lang="zh-CN" altLang="en-US" sz="1800" dirty="0"/>
              <a:t>传送数据</a:t>
            </a:r>
            <a:r>
              <a:rPr lang="zh-CN" altLang="en-US" sz="1800" dirty="0" smtClean="0"/>
              <a:t>：</a:t>
            </a:r>
            <a:r>
              <a:rPr lang="en-US" altLang="zh-CN" sz="1800" dirty="0" smtClean="0"/>
              <a:t>YYY </a:t>
            </a:r>
            <a:r>
              <a:rPr lang="en-US" altLang="zh-CN" sz="1800" dirty="0" err="1"/>
              <a:t>YYY</a:t>
            </a:r>
            <a:r>
              <a:rPr lang="en-US" altLang="zh-CN" sz="1800" dirty="0"/>
              <a:t> </a:t>
            </a:r>
            <a:r>
              <a:rPr lang="en-US" altLang="zh-CN" sz="1800" dirty="0" err="1" smtClean="0"/>
              <a:t>YYY</a:t>
            </a:r>
            <a:r>
              <a:rPr lang="en-US" altLang="zh-CN" sz="1800" dirty="0" smtClean="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a:t>
            </a:r>
            <a:r>
              <a:rPr lang="zh-CN" altLang="en-US" sz="1800" dirty="0" smtClean="0"/>
              <a:t>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p:txBody>
          <a:bodyPr/>
          <a:lstStyle/>
          <a:p>
            <a:r>
              <a:rPr lang="zh-CN" altLang="en-US" sz="2800" smtClean="0"/>
              <a:t>香农</a:t>
            </a:r>
            <a:r>
              <a:rPr lang="en-US" altLang="zh-CN" sz="2800" smtClean="0"/>
              <a:t>-</a:t>
            </a:r>
            <a:r>
              <a:rPr lang="zh-CN" altLang="en-US" sz="2800" smtClean="0"/>
              <a:t>范诺算法（</a:t>
            </a:r>
            <a:r>
              <a:rPr lang="en-US" altLang="zh-CN" sz="2800" smtClean="0"/>
              <a:t>Shannon-Fano coding</a:t>
            </a:r>
            <a:r>
              <a:rPr lang="zh-CN" altLang="en-US" sz="2800" smtClean="0"/>
              <a:t>）</a:t>
            </a:r>
          </a:p>
        </p:txBody>
      </p:sp>
      <p:sp>
        <p:nvSpPr>
          <p:cNvPr id="3" name="内容占位符 2"/>
          <p:cNvSpPr>
            <a:spLocks noGrp="1"/>
          </p:cNvSpPr>
          <p:nvPr>
            <p:ph idx="1"/>
          </p:nvPr>
        </p:nvSpPr>
        <p:spPr>
          <a:xfrm>
            <a:off x="457200" y="1279525"/>
            <a:ext cx="8507413" cy="4851400"/>
          </a:xfrm>
        </p:spPr>
        <p:txBody>
          <a:bodyPr/>
          <a:lstStyle/>
          <a:p>
            <a:pPr>
              <a:defRPr/>
            </a:pPr>
            <a:r>
              <a:rPr lang="zh-CN" altLang="en-US" sz="2800" dirty="0"/>
              <a:t>也是用一棵二叉树对字符进行</a:t>
            </a:r>
            <a:r>
              <a:rPr lang="zh-CN" altLang="en-US" sz="2800" dirty="0" smtClean="0"/>
              <a:t>编码，追求</a:t>
            </a:r>
            <a:r>
              <a:rPr lang="zh-CN" altLang="en-US" sz="2800" dirty="0" smtClean="0">
                <a:solidFill>
                  <a:srgbClr val="0000FF"/>
                </a:solidFill>
              </a:rPr>
              <a:t>最少冗余</a:t>
            </a:r>
            <a:endParaRPr lang="en-US" altLang="zh-CN" sz="2800" dirty="0" smtClean="0">
              <a:solidFill>
                <a:srgbClr val="0000FF"/>
              </a:solidFill>
            </a:endParaRPr>
          </a:p>
          <a:p>
            <a:pPr>
              <a:defRPr/>
            </a:pPr>
            <a:r>
              <a:rPr lang="zh-CN" altLang="en-US" sz="2800" dirty="0"/>
              <a:t>从树的根节点到叶子节点所进行的的</a:t>
            </a:r>
            <a:r>
              <a:rPr lang="zh-CN" altLang="en-US" sz="2800" dirty="0" smtClean="0"/>
              <a:t>编码</a:t>
            </a:r>
            <a:endParaRPr lang="en-US" altLang="zh-CN" sz="2800" dirty="0" smtClean="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141663"/>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3924300"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4149725"/>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5463" y="4173538"/>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179512" y="116632"/>
            <a:ext cx="6480720" cy="581124"/>
          </a:xfrm>
        </p:spPr>
        <p:txBody>
          <a:bodyPr/>
          <a:lstStyle/>
          <a:p>
            <a:r>
              <a:rPr lang="zh-CN" altLang="en-US" sz="2800" dirty="0" smtClean="0"/>
              <a:t>第二次</a:t>
            </a:r>
            <a:r>
              <a:rPr lang="zh-CN" altLang="en-US" sz="2800" dirty="0"/>
              <a:t>上机作业（</a:t>
            </a:r>
            <a:r>
              <a:rPr lang="en-US" altLang="zh-CN" sz="2800" dirty="0"/>
              <a:t>2019</a:t>
            </a:r>
            <a:r>
              <a:rPr lang="zh-CN" altLang="en-US" sz="2800" dirty="0" smtClean="0"/>
              <a:t>年</a:t>
            </a:r>
            <a:r>
              <a:rPr lang="en-US" altLang="zh-CN" sz="2800" dirty="0" smtClean="0"/>
              <a:t>10.24</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539552" y="1233423"/>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：基于前</a:t>
            </a:r>
            <a:r>
              <a:rPr lang="zh-CN" altLang="en-US" sz="2600" dirty="0"/>
              <a:t>序和中序</a:t>
            </a:r>
            <a:r>
              <a:rPr lang="zh-CN" altLang="en-US" sz="2600" dirty="0" smtClean="0"/>
              <a:t>序列构造二叉树</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a:t>、任意输入</a:t>
            </a:r>
            <a:r>
              <a:rPr lang="zh-CN" altLang="en-US" sz="2000" dirty="0" smtClean="0"/>
              <a:t>前</a:t>
            </a:r>
            <a:r>
              <a:rPr lang="zh-CN" altLang="en-US" sz="2000" dirty="0"/>
              <a:t>序序列和中序序列</a:t>
            </a:r>
            <a:r>
              <a:rPr lang="zh-CN" altLang="en-US" sz="2000" dirty="0" smtClean="0"/>
              <a:t>，生成二叉树；</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、检测输入的前</a:t>
            </a:r>
            <a:r>
              <a:rPr lang="zh-CN" altLang="en-US" sz="2000" dirty="0"/>
              <a:t>序序列和中序序列的有效性，例如当用户输入错误</a:t>
            </a:r>
            <a:r>
              <a:rPr lang="zh-CN" altLang="en-US" sz="2000" dirty="0" smtClean="0"/>
              <a:t>的前序</a:t>
            </a:r>
            <a:r>
              <a:rPr lang="zh-CN" altLang="en-US" sz="2000" dirty="0"/>
              <a:t>序列或者中序序列时，程序应该有错误</a:t>
            </a:r>
            <a:r>
              <a:rPr lang="zh-CN" altLang="en-US" sz="2000" dirty="0" smtClean="0"/>
              <a:t>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a:t>
            </a:r>
            <a:r>
              <a:rPr lang="zh-CN" altLang="en-US" sz="2000" dirty="0"/>
              <a:t>利用</a:t>
            </a:r>
            <a:r>
              <a:rPr lang="zh-CN" altLang="en-US" sz="2000" u="sng" dirty="0"/>
              <a:t>打印二叉树</a:t>
            </a:r>
            <a:r>
              <a:rPr lang="zh-CN" altLang="en-US" sz="2000" dirty="0"/>
              <a:t>操作显示二叉树的</a:t>
            </a:r>
            <a:r>
              <a:rPr lang="zh-CN" altLang="en-US" sz="2000" u="sng" dirty="0"/>
              <a:t>动态</a:t>
            </a:r>
            <a:r>
              <a:rPr lang="zh-CN" altLang="en-US" sz="2000"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3</a:t>
            </a:r>
            <a:r>
              <a:rPr lang="zh-CN" altLang="en-US" sz="2000" dirty="0" smtClean="0"/>
              <a:t>、实现中序</a:t>
            </a:r>
            <a:r>
              <a:rPr lang="en-US" altLang="zh-CN" sz="2000" dirty="0" smtClean="0"/>
              <a:t>+</a:t>
            </a:r>
            <a:r>
              <a:rPr lang="zh-CN" altLang="en-US" sz="2000" dirty="0" smtClean="0"/>
              <a:t>后序序列构造二叉树。</a:t>
            </a:r>
            <a:endParaRPr lang="en-US" altLang="zh-CN" sz="2600" dirty="0"/>
          </a:p>
        </p:txBody>
      </p:sp>
    </p:spTree>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42" name="标题 1"/>
          <p:cNvSpPr>
            <a:spLocks noGrp="1"/>
          </p:cNvSpPr>
          <p:nvPr>
            <p:ph type="title"/>
          </p:nvPr>
        </p:nvSpPr>
        <p:spPr>
          <a:xfrm>
            <a:off x="457200" y="255588"/>
            <a:ext cx="7543800" cy="869950"/>
          </a:xfrm>
        </p:spPr>
        <p:txBody>
          <a:bodyPr/>
          <a:lstStyle/>
          <a:p>
            <a:r>
              <a:rPr lang="zh-CN" altLang="en-US" smtClean="0">
                <a:latin typeface="华文行楷" panose="02010800040101010101" pitchFamily="2" charset="-122"/>
                <a:ea typeface="华文行楷" panose="02010800040101010101" pitchFamily="2" charset="-122"/>
              </a:rPr>
              <a:t>第二次上机实习题目</a:t>
            </a:r>
            <a:br>
              <a:rPr lang="zh-CN" altLang="en-US" smtClean="0">
                <a:latin typeface="华文行楷" panose="02010800040101010101" pitchFamily="2" charset="-122"/>
                <a:ea typeface="华文行楷" panose="02010800040101010101" pitchFamily="2" charset="-122"/>
              </a:rPr>
            </a:br>
            <a:r>
              <a:rPr lang="en-US" altLang="zh-CN" sz="3200" smtClean="0">
                <a:latin typeface="Times New Roman" panose="02020603050405020304" pitchFamily="18" charset="0"/>
                <a:ea typeface="华文行楷" panose="02010800040101010101" pitchFamily="2" charset="-122"/>
              </a:rPr>
              <a:t>——</a:t>
            </a:r>
            <a:r>
              <a:rPr lang="zh-CN" altLang="en-US" sz="3200" smtClean="0">
                <a:latin typeface="Times New Roman" panose="02020603050405020304" pitchFamily="18" charset="0"/>
                <a:ea typeface="华文行楷" panose="02010800040101010101" pitchFamily="2" charset="-122"/>
              </a:rPr>
              <a:t>实现</a:t>
            </a:r>
            <a:r>
              <a:rPr lang="en-US" altLang="zh-CN" sz="3200" smtClean="0">
                <a:latin typeface="Times New Roman" panose="02020603050405020304" pitchFamily="18" charset="0"/>
                <a:ea typeface="华文行楷" panose="02010800040101010101" pitchFamily="2" charset="-122"/>
              </a:rPr>
              <a:t>windows</a:t>
            </a:r>
            <a:r>
              <a:rPr lang="zh-CN" altLang="en-US" sz="3200" smtClean="0">
                <a:latin typeface="Times New Roman" panose="02020603050405020304" pitchFamily="18" charset="0"/>
                <a:ea typeface="华文行楷" panose="02010800040101010101" pitchFamily="2" charset="-122"/>
              </a:rPr>
              <a:t>资源管理器</a:t>
            </a:r>
            <a:endParaRPr lang="zh-CN" altLang="en-US" sz="3200" smtClean="0"/>
          </a:p>
        </p:txBody>
      </p:sp>
      <p:sp>
        <p:nvSpPr>
          <p:cNvPr id="4" name="Rectangle 10"/>
          <p:cNvSpPr>
            <a:spLocks noChangeArrowheads="1"/>
          </p:cNvSpPr>
          <p:nvPr/>
        </p:nvSpPr>
        <p:spPr bwMode="auto">
          <a:xfrm>
            <a:off x="0" y="1193800"/>
            <a:ext cx="9144000" cy="652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SzPct val="80000"/>
              <a:buFont typeface="Wingdings" pitchFamily="2" charset="2"/>
              <a:buNone/>
              <a:defRPr/>
            </a:pPr>
            <a:r>
              <a:rPr lang="en-US" altLang="zh-CN" sz="2600" dirty="0"/>
              <a:t> </a:t>
            </a:r>
            <a:r>
              <a:rPr lang="en-US" altLang="zh-CN" sz="2000" dirty="0"/>
              <a:t>ADT </a:t>
            </a:r>
            <a:r>
              <a:rPr lang="zh-CN" altLang="en-US" sz="2000" dirty="0"/>
              <a:t>资源管理器</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a:t>
            </a:r>
            <a:r>
              <a:rPr lang="zh-CN" altLang="zh-CN" sz="2000" dirty="0"/>
              <a:t>数据元素：</a:t>
            </a:r>
            <a:r>
              <a:rPr lang="en-US" altLang="zh-CN" sz="2000" dirty="0" err="1"/>
              <a:t>a</a:t>
            </a:r>
            <a:r>
              <a:rPr lang="en-US" altLang="zh-CN" sz="2000" baseline="-25000" dirty="0" err="1"/>
              <a:t>i</a:t>
            </a:r>
            <a:r>
              <a:rPr lang="en-US" altLang="zh-CN" sz="2000" dirty="0"/>
              <a:t>=</a:t>
            </a:r>
            <a:r>
              <a:rPr lang="zh-CN" altLang="en-US" sz="2000" dirty="0"/>
              <a:t>？例如，磁盘（根）、目录、不同类型的文件</a:t>
            </a:r>
          </a:p>
          <a:p>
            <a:pPr marL="342900" indent="-342900">
              <a:lnSpc>
                <a:spcPct val="90000"/>
              </a:lnSpc>
              <a:spcBef>
                <a:spcPct val="20000"/>
              </a:spcBef>
              <a:buClr>
                <a:schemeClr val="accent2"/>
              </a:buClr>
              <a:buSzPct val="80000"/>
              <a:buFont typeface="Wingdings" pitchFamily="2" charset="2"/>
              <a:buNone/>
              <a:defRPr/>
            </a:pPr>
            <a:r>
              <a:rPr lang="zh-CN" altLang="en-US" sz="2000" dirty="0"/>
              <a:t>     结构：？</a:t>
            </a:r>
            <a:endParaRPr lang="zh-CN" altLang="zh-CN" sz="2000" dirty="0"/>
          </a:p>
          <a:p>
            <a:pPr marL="342900" indent="-342900">
              <a:lnSpc>
                <a:spcPct val="90000"/>
              </a:lnSpc>
              <a:spcBef>
                <a:spcPct val="20000"/>
              </a:spcBef>
              <a:buClr>
                <a:schemeClr val="accent2"/>
              </a:buClr>
              <a:buSzPct val="80000"/>
              <a:buFont typeface="Wingdings" pitchFamily="2" charset="2"/>
              <a:buNone/>
              <a:defRPr/>
            </a:pPr>
            <a:r>
              <a:rPr lang="zh-CN" altLang="zh-CN" sz="2000" dirty="0"/>
              <a:t>     逻辑操作：</a:t>
            </a:r>
            <a:endParaRPr lang="en-US" altLang="en-US" sz="2000" dirty="0"/>
          </a:p>
          <a:p>
            <a:pPr marL="342900" indent="-342900">
              <a:lnSpc>
                <a:spcPct val="90000"/>
              </a:lnSpc>
              <a:spcBef>
                <a:spcPct val="20000"/>
              </a:spcBef>
              <a:buClr>
                <a:schemeClr val="accent2"/>
              </a:buClr>
              <a:buSzPct val="80000"/>
              <a:buFont typeface="Wingdings" pitchFamily="2" charset="2"/>
              <a:buNone/>
              <a:defRPr/>
            </a:pPr>
            <a:r>
              <a:rPr lang="zh-CN" altLang="en-US" sz="2000" dirty="0"/>
              <a:t>		</a:t>
            </a:r>
            <a:r>
              <a:rPr lang="en-US" altLang="zh-CN" sz="2000" dirty="0"/>
              <a:t>1</a:t>
            </a:r>
            <a:r>
              <a:rPr lang="zh-CN" altLang="en-US" sz="2000" dirty="0"/>
              <a:t>、构造一个空的资源管理器</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2</a:t>
            </a:r>
            <a:r>
              <a:rPr lang="zh-CN" altLang="en-US" sz="2000" dirty="0"/>
              <a:t>、新建</a:t>
            </a:r>
            <a:r>
              <a:rPr lang="en-US" altLang="zh-CN" sz="2000" dirty="0"/>
              <a:t>/</a:t>
            </a:r>
            <a:r>
              <a:rPr lang="zh-CN" altLang="en-US" sz="2000" dirty="0"/>
              <a:t>删除磁盘</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3</a:t>
            </a:r>
            <a:r>
              <a:rPr lang="zh-CN" altLang="en-US" sz="2000" dirty="0"/>
              <a:t>、在当前选择目录下新建</a:t>
            </a:r>
            <a:r>
              <a:rPr lang="en-US" altLang="zh-CN" sz="2000" dirty="0"/>
              <a:t>/</a:t>
            </a:r>
            <a:r>
              <a:rPr lang="zh-CN" altLang="en-US" sz="2000" dirty="0"/>
              <a:t>删除目录</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4</a:t>
            </a:r>
            <a:r>
              <a:rPr lang="zh-CN" altLang="en-US" sz="2000" dirty="0"/>
              <a:t>、在当前选择目录下新建</a:t>
            </a:r>
            <a:r>
              <a:rPr lang="en-US" altLang="zh-CN" sz="2000" dirty="0"/>
              <a:t>/</a:t>
            </a:r>
            <a:r>
              <a:rPr lang="zh-CN" altLang="en-US" sz="2000" dirty="0"/>
              <a:t>删除文件</a:t>
            </a:r>
          </a:p>
          <a:p>
            <a:pPr marL="342900" indent="-342900">
              <a:lnSpc>
                <a:spcPct val="90000"/>
              </a:lnSpc>
              <a:spcBef>
                <a:spcPct val="20000"/>
              </a:spcBef>
              <a:buClr>
                <a:schemeClr val="accent2"/>
              </a:buClr>
              <a:buSzPct val="80000"/>
              <a:buFont typeface="Wingdings" pitchFamily="2" charset="2"/>
              <a:buNone/>
              <a:defRPr/>
            </a:pPr>
            <a:r>
              <a:rPr lang="zh-CN" altLang="en-US" sz="2000" dirty="0"/>
              <a:t>		</a:t>
            </a:r>
            <a:r>
              <a:rPr lang="en-US" altLang="zh-CN" sz="2000" dirty="0"/>
              <a:t>5</a:t>
            </a:r>
            <a:r>
              <a:rPr lang="zh-CN" altLang="en-US" sz="2000" dirty="0"/>
              <a:t>、以目录树的形式输出当前目录下的文件以及文件夹信息，并统计目录数和文件数</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6</a:t>
            </a:r>
            <a:r>
              <a:rPr lang="zh-CN" altLang="en-US" sz="2000" dirty="0"/>
              <a:t>、回上一级：当前目录为当前目录的上一级目录，并以目录树的形式输出当前目录下的文件以及文件夹信息，并统计目录数和文件数</a:t>
            </a:r>
            <a:endParaRPr lang="en-US" altLang="zh-CN" sz="2000" dirty="0"/>
          </a:p>
          <a:p>
            <a:pPr>
              <a:lnSpc>
                <a:spcPct val="90000"/>
              </a:lnSpc>
              <a:buClr>
                <a:schemeClr val="accent2"/>
              </a:buClr>
              <a:buSzPct val="80000"/>
              <a:defRPr/>
            </a:pPr>
            <a:r>
              <a:rPr lang="en-US" altLang="zh-CN" sz="2000" dirty="0"/>
              <a:t>          	7</a:t>
            </a:r>
            <a:r>
              <a:rPr lang="zh-CN" altLang="en-US" sz="2000" dirty="0"/>
              <a:t>、模糊查找目录</a:t>
            </a:r>
            <a:r>
              <a:rPr lang="en-US" altLang="zh-CN" sz="2000" dirty="0"/>
              <a:t>/</a:t>
            </a:r>
            <a:r>
              <a:rPr lang="zh-CN" altLang="en-US" sz="2000" dirty="0"/>
              <a:t>文件信息，并显示查找结果</a:t>
            </a:r>
            <a:endParaRPr lang="en-US" altLang="zh-CN" sz="2000" dirty="0"/>
          </a:p>
          <a:p>
            <a:pPr>
              <a:lnSpc>
                <a:spcPct val="90000"/>
              </a:lnSpc>
              <a:buClr>
                <a:schemeClr val="accent2"/>
              </a:buClr>
              <a:buSzPct val="80000"/>
              <a:defRPr/>
            </a:pPr>
            <a:r>
              <a:rPr lang="en-US" altLang="zh-CN" sz="2000" dirty="0"/>
              <a:t>	8</a:t>
            </a:r>
            <a:r>
              <a:rPr lang="zh-CN" altLang="en-US" sz="2000" dirty="0"/>
              <a:t>、撤销一个资源管理器</a:t>
            </a:r>
            <a:endParaRPr lang="en-US" altLang="zh-CN" sz="2000" dirty="0"/>
          </a:p>
          <a:p>
            <a:pPr>
              <a:defRPr/>
            </a:pPr>
            <a:r>
              <a:rPr lang="en-US" altLang="zh-CN" sz="2000" dirty="0"/>
              <a:t>	</a:t>
            </a:r>
            <a:r>
              <a:rPr lang="zh-CN" altLang="en-US" sz="2000" dirty="0"/>
              <a:t>其中，文件信息包括文件名、类型、创建时间、文件大小等；磁盘信息包括磁盘名称、总大小、可用空间等；目录信息包括目录名称、修改日期、大小、对象数等。</a:t>
            </a:r>
            <a:endParaRPr lang="en-US" altLang="zh-CN" sz="2000" dirty="0"/>
          </a:p>
          <a:p>
            <a:pPr marL="342900" indent="-342900">
              <a:lnSpc>
                <a:spcPct val="90000"/>
              </a:lnSpc>
              <a:spcBef>
                <a:spcPct val="20000"/>
              </a:spcBef>
              <a:buClr>
                <a:schemeClr val="accent2"/>
              </a:buClr>
              <a:buSzPct val="80000"/>
              <a:buFont typeface="Wingdings" pitchFamily="2" charset="2"/>
              <a:buNone/>
              <a:defRPr/>
            </a:pPr>
            <a:endParaRPr lang="en-US" altLang="zh-CN" sz="2600" dirty="0"/>
          </a:p>
        </p:txBody>
      </p:sp>
    </p:spTree>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900113" y="3789363"/>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哈夫曼树</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二叉排序树</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225" y="333375"/>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第四章要点回顾</a:t>
            </a:r>
          </a:p>
        </p:txBody>
      </p:sp>
      <p:sp>
        <p:nvSpPr>
          <p:cNvPr id="8195" name="Rectangle 3"/>
          <p:cNvSpPr>
            <a:spLocks noGrp="1" noChangeArrowheads="1"/>
          </p:cNvSpPr>
          <p:nvPr>
            <p:ph type="body" idx="4294967295"/>
          </p:nvPr>
        </p:nvSpPr>
        <p:spPr>
          <a:xfrm>
            <a:off x="827584" y="1166085"/>
            <a:ext cx="7772400" cy="4114800"/>
          </a:xfrm>
        </p:spPr>
        <p:txBody>
          <a:bodyPr/>
          <a:lstStyle/>
          <a:p>
            <a:pPr>
              <a:buClr>
                <a:srgbClr val="FF0000"/>
              </a:buClr>
              <a:defRPr/>
            </a:pPr>
            <a:r>
              <a:rPr lang="zh-CN" altLang="en-US" b="1" dirty="0" smtClean="0"/>
              <a:t>数组</a:t>
            </a:r>
            <a:endParaRPr lang="en-US" altLang="zh-CN" b="1" dirty="0" smtClean="0"/>
          </a:p>
          <a:p>
            <a:pPr>
              <a:buClr>
                <a:srgbClr val="FF0000"/>
              </a:buClr>
              <a:defRPr/>
            </a:pPr>
            <a:r>
              <a:rPr lang="zh-CN" altLang="en-US" b="1" dirty="0" smtClean="0"/>
              <a:t>字符串</a:t>
            </a:r>
            <a:endParaRPr lang="en-US" altLang="zh-CN" b="1" dirty="0" smtClean="0"/>
          </a:p>
          <a:p>
            <a:pPr>
              <a:buClr>
                <a:srgbClr val="FF0000"/>
              </a:buClr>
              <a:defRPr/>
            </a:pPr>
            <a:r>
              <a:rPr lang="zh-CN" altLang="en-US" b="1" dirty="0"/>
              <a:t>广义</a:t>
            </a:r>
            <a:r>
              <a:rPr lang="zh-CN" altLang="en-US" b="1" dirty="0" smtClean="0"/>
              <a:t>表</a:t>
            </a:r>
            <a:endParaRPr lang="en-US" altLang="zh-CN" b="1" dirty="0" smtClean="0"/>
          </a:p>
          <a:p>
            <a:pPr lvl="1">
              <a:buClr>
                <a:srgbClr val="FF0000"/>
              </a:buClr>
              <a:defRPr/>
            </a:pPr>
            <a:r>
              <a:rPr lang="zh-CN" altLang="en-US" b="1" dirty="0" smtClean="0"/>
              <a:t>线性表的推广</a:t>
            </a:r>
            <a:endParaRPr lang="en-US" altLang="zh-CN" b="1" dirty="0" smtClean="0"/>
          </a:p>
          <a:p>
            <a:pPr lvl="1">
              <a:buClr>
                <a:srgbClr val="FF0000"/>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4178796" y="986714"/>
            <a:ext cx="4851360" cy="3492603"/>
          </a:xfrm>
          <a:prstGeom prst="rect">
            <a:avLst/>
          </a:prstGeom>
        </p:spPr>
      </p:pic>
      <p:sp>
        <p:nvSpPr>
          <p:cNvPr id="3" name="文本框 2"/>
          <p:cNvSpPr txBox="1"/>
          <p:nvPr/>
        </p:nvSpPr>
        <p:spPr>
          <a:xfrm>
            <a:off x="4860032" y="1556792"/>
            <a:ext cx="1733202" cy="707886"/>
          </a:xfrm>
          <a:prstGeom prst="rect">
            <a:avLst/>
          </a:prstGeom>
          <a:noFill/>
        </p:spPr>
        <p:txBody>
          <a:bodyPr wrap="square" rtlCol="0">
            <a:spAutoFit/>
          </a:bodyPr>
          <a:lstStyle/>
          <a:p>
            <a:r>
              <a:rPr lang="zh-CN" altLang="en-US" sz="2000" b="0" dirty="0" smtClean="0">
                <a:solidFill>
                  <a:schemeClr val="bg1"/>
                </a:solidFill>
              </a:rPr>
              <a:t>广义表有哪些应用？</a:t>
            </a:r>
            <a:endParaRPr lang="zh-CN" altLang="en-US" sz="2000" b="0" dirty="0">
              <a:solidFill>
                <a:schemeClr val="bg1"/>
              </a:solidFill>
            </a:endParaRP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7617" y="4746488"/>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476"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016" y="4523904"/>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endParaRPr lang="en-AU" altLang="zh-CN" sz="2000" b="0" dirty="0" smtClean="0">
              <a:solidFill>
                <a:srgbClr val="000000"/>
              </a:solidFill>
              <a:latin typeface="+mn-lt"/>
              <a:ea typeface="Arial Unicode MS" panose="020B0604020202020204" pitchFamily="34" charset="-122"/>
              <a:cs typeface="Arial Unicode MS" panose="020B0604020202020204" pitchFamily="34" charset="-122"/>
            </a:endParaRPr>
          </a:p>
          <a:p>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15</a:t>
            </a:r>
          </a:p>
          <a:p>
            <a:r>
              <a:rPr lang="en-US" altLang="zh-CN" sz="2000" b="0" dirty="0" smtClean="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x</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+6x</a:t>
            </a:r>
            <a:r>
              <a:rPr lang="en-AU" altLang="zh-CN" sz="2000" b="0" baseline="30000" dirty="0" smtClean="0">
                <a:latin typeface="+mn-lt"/>
                <a:ea typeface="Arial Unicode MS" panose="020B0604020202020204" pitchFamily="34" charset="-122"/>
                <a:cs typeface="Arial Unicode MS" panose="020B0604020202020204" pitchFamily="34" charset="-122"/>
              </a:rPr>
              <a:t>3</a:t>
            </a:r>
            <a:r>
              <a:rPr lang="en-AU" altLang="zh-CN" sz="2000" b="0" dirty="0" smtClean="0">
                <a:latin typeface="+mn-lt"/>
                <a:ea typeface="Arial Unicode MS" panose="020B0604020202020204" pitchFamily="34" charset="-122"/>
                <a:cs typeface="Arial Unicode MS" panose="020B0604020202020204" pitchFamily="34" charset="-122"/>
              </a:rPr>
              <a:t>)y</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+2y)z+15</a:t>
            </a:r>
          </a:p>
          <a:p>
            <a:r>
              <a:rPr lang="en-US" altLang="zh-CN" sz="2000" b="0" dirty="0" smtClean="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Az</a:t>
            </a:r>
            <a:r>
              <a:rPr lang="en-AU" altLang="zh-CN" sz="2000" b="0" baseline="30000" dirty="0" smtClean="0">
                <a:latin typeface="+mn-lt"/>
                <a:ea typeface="Arial Unicode MS" panose="020B0604020202020204" pitchFamily="34" charset="-122"/>
                <a:cs typeface="Arial Unicode MS" panose="020B0604020202020204" pitchFamily="34" charset="-122"/>
              </a:rPr>
              <a:t>2</a:t>
            </a:r>
            <a:r>
              <a:rPr lang="en-AU" altLang="zh-CN" sz="2000" b="0" dirty="0" smtClean="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algn="ctr"/>
            <a:r>
              <a:rPr lang="zh-CN" altLang="en-US" sz="4000" b="1" smtClean="0">
                <a:solidFill>
                  <a:schemeClr val="tx2"/>
                </a:solidFill>
                <a:ea typeface="华文新魏" panose="02010800040101010101" pitchFamily="2" charset="-122"/>
              </a:rPr>
              <a:t>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19813" name="Rectangle 5"/>
          <p:cNvSpPr>
            <a:spLocks noGrp="1" noChangeArrowheads="1"/>
          </p:cNvSpPr>
          <p:nvPr>
            <p:ph sz="half" idx="1"/>
          </p:nvPr>
        </p:nvSpPr>
        <p:spPr>
          <a:xfrm>
            <a:off x="107950" y="1052513"/>
            <a:ext cx="8712200" cy="5689600"/>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rPr>
              <a:t>public</a:t>
            </a:r>
            <a:r>
              <a:rPr lang="en-US" altLang="zh-CN" sz="1800" b="1" dirty="0">
                <a:latin typeface="Times New Roman" panose="02020603050405020304" pitchFamily="18" charset="0"/>
              </a:rPr>
              <a:t>:</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Tree </a:t>
            </a:r>
            <a:r>
              <a:rPr lang="en-US" altLang="zh-CN" sz="1800" dirty="0">
                <a:latin typeface="Times New Roman" panose="02020603050405020304" pitchFamily="18" charset="0"/>
              </a:rPr>
              <a:t>()</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b="1" dirty="0" smtClean="0">
                <a:latin typeface="Times New Roman" panose="02020603050405020304" pitchFamily="18" charset="0"/>
              </a:rPr>
              <a:t>~</a:t>
            </a:r>
            <a:r>
              <a:rPr lang="en-US" altLang="zh-CN" sz="1800" dirty="0">
                <a:latin typeface="Times New Roman" panose="02020603050405020304" pitchFamily="18" charset="0"/>
              </a:rPr>
              <a:t>Tree </a:t>
            </a:r>
            <a:r>
              <a:rPr lang="en-US" altLang="zh-CN" sz="1800" dirty="0" smtClean="0">
                <a:latin typeface="Times New Roman" panose="02020603050405020304" pitchFamily="18" charset="0"/>
              </a:rPr>
              <a:t>()</a:t>
            </a:r>
            <a:r>
              <a:rPr lang="en-US" altLang="zh-CN" sz="1800" b="1" dirty="0" smtClean="0">
                <a:latin typeface="Times New Roman" panose="02020603050405020304" pitchFamily="18" charset="0"/>
              </a:rPr>
              <a:t>;</a:t>
            </a:r>
            <a:r>
              <a:rPr lang="en-US" altLang="zh-CN" sz="1800" dirty="0" smtClean="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dirty="0" err="1">
                <a:latin typeface="Times New Roman" panose="02020603050405020304" pitchFamily="18" charset="0"/>
              </a:rPr>
              <a:t>BuildRoot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smtClean="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Parent(position p); 	    </a:t>
            </a:r>
            <a:r>
              <a:rPr lang="en-US" altLang="zh-CN" sz="1800" dirty="0" smtClean="0">
                <a:solidFill>
                  <a:srgbClr val="0033CC"/>
                </a:solidFill>
                <a:latin typeface="Times New Roman" panose="02020603050405020304" pitchFamily="18" charset="0"/>
              </a:rPr>
              <a:t>//</a:t>
            </a:r>
            <a:r>
              <a:rPr lang="zh-CN" altLang="en-US" sz="1800" dirty="0" smtClean="0">
                <a:solidFill>
                  <a:srgbClr val="0033CC"/>
                </a:solidFill>
                <a:latin typeface="Times New Roman" panose="02020603050405020304" pitchFamily="18" charset="0"/>
              </a:rPr>
              <a:t>返回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双亲结点地址</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为根返回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插入</a:t>
            </a:r>
            <a:r>
              <a:rPr lang="zh-CN" altLang="en-US" sz="1800" dirty="0">
                <a:solidFill>
                  <a:srgbClr val="0033CC"/>
                </a:solidFill>
                <a:latin typeface="Times New Roman" panose="02020603050405020304" pitchFamily="18" charset="0"/>
              </a:rPr>
              <a:t>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smtClean="0">
                <a:latin typeface="Times New Roman" panose="02020603050405020304" pitchFamily="18" charset="0"/>
              </a:rPr>
              <a:t>);</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a:latin typeface="Times New Roman" panose="02020603050405020304" pitchFamily="18" charset="0"/>
              </a:rPr>
              <a:t>Traversal (void (*visit)(position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3486150" y="1125538"/>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7543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5486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6705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3352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1371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1143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1143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2286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5105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7162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33528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67056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5476875"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7543800"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179388" y="128588"/>
            <a:ext cx="6408737" cy="708025"/>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二叉树 </a:t>
            </a:r>
            <a:r>
              <a:rPr lang="en-US" altLang="zh-CN" sz="4000" b="1" smtClean="0">
                <a:solidFill>
                  <a:schemeClr val="tx2"/>
                </a:solidFill>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type="body" idx="1"/>
          </p:nvPr>
        </p:nvSpPr>
        <p:spPr>
          <a:xfrm>
            <a:off x="647700" y="1377950"/>
            <a:ext cx="7956550" cy="2555875"/>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a:solidFill>
                  <a:srgbClr val="0066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107950" y="115888"/>
            <a:ext cx="6634163" cy="720725"/>
          </a:xfrm>
        </p:spPr>
        <p:txBody>
          <a:bodyPr/>
          <a:lstStyle/>
          <a:p>
            <a:pPr algn="ctr"/>
            <a:r>
              <a:rPr lang="zh-CN" altLang="en-US" sz="4000" b="1" smtClean="0">
                <a:solidFill>
                  <a:schemeClr val="tx2"/>
                </a:solidFill>
                <a:ea typeface="华文新魏" panose="02010800040101010101" pitchFamily="2" charset="-122"/>
              </a:rPr>
              <a:t>二叉树的性质</a:t>
            </a:r>
          </a:p>
        </p:txBody>
      </p:sp>
      <p:sp>
        <p:nvSpPr>
          <p:cNvPr id="122885" name="Rectangle 5"/>
          <p:cNvSpPr>
            <a:spLocks noGrp="1" noChangeArrowheads="1"/>
          </p:cNvSpPr>
          <p:nvPr>
            <p:ph type="body" idx="1"/>
          </p:nvPr>
        </p:nvSpPr>
        <p:spPr>
          <a:xfrm>
            <a:off x="661988" y="1447800"/>
            <a:ext cx="8050212" cy="4860925"/>
          </a:xfrm>
        </p:spPr>
        <p:txBody>
          <a:bodyPr/>
          <a:lstStyle/>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1</a:t>
            </a:r>
            <a:r>
              <a:rPr lang="en-US" altLang="zh-CN" sz="3000" b="1">
                <a:solidFill>
                  <a:srgbClr val="0080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若二叉树结点的层次从 </a:t>
            </a:r>
            <a:r>
              <a:rPr lang="en-US" altLang="zh-CN" sz="3000" b="1">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开始</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则在二叉树的第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层最多有</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i</a:t>
            </a:r>
            <a:r>
              <a:rPr lang="en-US" altLang="zh-CN" sz="3000"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i="1" baseline="30000">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rPr>
              <a:t>        </a:t>
            </a:r>
            <a:r>
              <a:rPr lang="en-US" altLang="zh-CN" sz="3000" b="1">
                <a:solidFill>
                  <a:srgbClr val="006600"/>
                </a:solidFill>
                <a:latin typeface="Times New Roman" panose="02020603050405020304" pitchFamily="18" charset="0"/>
                <a:ea typeface="仿宋_GB2312" pitchFamily="49" charset="-122"/>
              </a:rPr>
              <a:t>[</a:t>
            </a:r>
            <a:r>
              <a:rPr lang="zh-CN" altLang="en-US" sz="3000" b="1">
                <a:solidFill>
                  <a:srgbClr val="006600"/>
                </a:solidFill>
                <a:latin typeface="Times New Roman" panose="02020603050405020304" pitchFamily="18" charset="0"/>
                <a:ea typeface="仿宋_GB2312" pitchFamily="49" charset="-122"/>
              </a:rPr>
              <a:t>证明用数学归纳法</a:t>
            </a:r>
            <a:r>
              <a:rPr lang="en-US" altLang="zh-CN" sz="3000" b="1">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2</a:t>
            </a:r>
            <a:r>
              <a:rPr lang="en-US" altLang="zh-CN" sz="3000" b="1">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深度为 </a:t>
            </a:r>
            <a:r>
              <a:rPr lang="en-US" altLang="zh-CN" sz="3000" b="1" i="1">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的二叉树最少有 </a:t>
            </a:r>
            <a:r>
              <a:rPr lang="en-US" altLang="zh-CN" sz="3000" b="1" i="1">
                <a:solidFill>
                  <a:schemeClr val="tx2"/>
                </a:solidFill>
                <a:latin typeface="Times New Roman" panose="02020603050405020304" pitchFamily="18" charset="0"/>
                <a:ea typeface="仿宋_GB2312" pitchFamily="49" charset="-122"/>
              </a:rPr>
              <a:t>k</a:t>
            </a:r>
            <a:r>
              <a:rPr lang="en-US" altLang="zh-CN" sz="3000" b="1" i="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个结点，最多有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k</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a:solidFill>
                  <a:srgbClr val="008000"/>
                </a:solidFill>
                <a:latin typeface="Times New Roman" panose="02020603050405020304" pitchFamily="18" charset="0"/>
                <a:ea typeface="仿宋_GB2312" pitchFamily="49" charset="-122"/>
              </a:rPr>
              <a:t>    </a:t>
            </a:r>
            <a:r>
              <a:rPr lang="zh-CN" altLang="en-US" sz="3000" b="1">
                <a:solidFill>
                  <a:srgbClr val="006600"/>
                </a:solidFill>
                <a:latin typeface="Times New Roman" panose="02020603050405020304" pitchFamily="18" charset="0"/>
                <a:ea typeface="仿宋_GB2312" pitchFamily="49" charset="-122"/>
              </a:rPr>
              <a:t>因为每一层最少要有</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个结点，因此，最少结点数为 </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。最多结点个数借助性质</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：用求等比级数前</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a:solidFill>
                  <a:srgbClr val="D60093"/>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0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1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2 </a:t>
            </a:r>
            <a:r>
              <a:rPr lang="en-US" altLang="zh-CN" sz="3000" b="1">
                <a:solidFill>
                  <a:schemeClr val="tx2"/>
                </a:solidFill>
                <a:latin typeface="Times New Roman" panose="02020603050405020304" pitchFamily="18" charset="0"/>
                <a:ea typeface="仿宋_GB2312" pitchFamily="49" charset="-122"/>
              </a:rPr>
              <a:t>+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a:solidFill>
                  <a:schemeClr val="tx2"/>
                </a:solidFill>
                <a:latin typeface="Times New Roman" panose="02020603050405020304" pitchFamily="18" charset="0"/>
                <a:ea typeface="仿宋_GB2312" pitchFamily="49" charset="-122"/>
              </a:rPr>
              <a:t> =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type="body" idx="1"/>
          </p:nvPr>
        </p:nvSpPr>
        <p:spPr>
          <a:xfrm>
            <a:off x="555625" y="838200"/>
            <a:ext cx="8229600" cy="5507038"/>
          </a:xfrm>
        </p:spPr>
        <p:txBody>
          <a:bodyPr/>
          <a:lstStyle/>
          <a:p>
            <a:pPr>
              <a:lnSpc>
                <a:spcPct val="105000"/>
              </a:lnSpc>
              <a:spcBef>
                <a:spcPct val="10000"/>
              </a:spcBef>
              <a:buClr>
                <a:srgbClr val="800080"/>
              </a:buClr>
              <a:buSzPct val="50000"/>
              <a:defRPr/>
            </a:pPr>
            <a:r>
              <a:rPr lang="zh-CN" altLang="en-US" sz="3000" b="1" u="sng" dirty="0" smtClean="0">
                <a:solidFill>
                  <a:schemeClr val="tx2"/>
                </a:solidFill>
                <a:latin typeface="Times New Roman" panose="02020603050405020304" pitchFamily="18" charset="0"/>
                <a:ea typeface="仿宋_GB2312" pitchFamily="49" charset="-122"/>
              </a:rPr>
              <a:t>性质</a:t>
            </a:r>
            <a:r>
              <a:rPr lang="en-US" altLang="zh-CN" sz="3000" b="1" u="sng" dirty="0" smtClean="0">
                <a:solidFill>
                  <a:schemeClr val="tx2"/>
                </a:solidFill>
                <a:latin typeface="Times New Roman" panose="02020603050405020304" pitchFamily="18" charset="0"/>
                <a:ea typeface="仿宋_GB2312" pitchFamily="49" charset="-122"/>
              </a:rPr>
              <a:t>3</a:t>
            </a:r>
            <a:r>
              <a:rPr lang="en-US" altLang="zh-CN" sz="3000" dirty="0" smtClean="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a:t>
            </a:r>
            <a:r>
              <a:rPr lang="en-US" altLang="zh-CN" sz="3000"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8001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7696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7162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6781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6629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7086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7543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8001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6172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2327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858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3860800" y="2997200"/>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4391820" y="2564606"/>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7620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7162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5791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5257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6781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5791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6477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5867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5334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4953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4800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5257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5715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5105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5943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6934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7772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5562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7391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6172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8382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8610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8382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8458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8610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8686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8458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8077200"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8429625"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8686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4067944" y="1290826"/>
            <a:ext cx="2893741" cy="553998"/>
          </a:xfrm>
          <a:prstGeom prst="rect">
            <a:avLst/>
          </a:prstGeom>
        </p:spPr>
        <p:txBody>
          <a:bodyPr wrap="none">
            <a:spAutoFit/>
          </a:bodyPr>
          <a:lstStyle/>
          <a:p>
            <a:r>
              <a:rPr lang="en-US" altLang="zh-CN" sz="3000" i="1" dirty="0" smtClean="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type="body" idx="1"/>
          </p:nvPr>
        </p:nvSpPr>
        <p:spPr>
          <a:xfrm>
            <a:off x="611188" y="873125"/>
            <a:ext cx="8229600" cy="5508625"/>
          </a:xfrm>
        </p:spPr>
        <p:txBody>
          <a:bodyPr/>
          <a:lstStyle/>
          <a:p>
            <a:pPr>
              <a:lnSpc>
                <a:spcPct val="105000"/>
              </a:lnSpc>
              <a:spcBef>
                <a:spcPct val="15000"/>
              </a:spcBef>
              <a:buClr>
                <a:srgbClr val="800080"/>
              </a:buClr>
              <a:buSzPct val="50000"/>
              <a:defRPr/>
            </a:pPr>
            <a:r>
              <a:rPr lang="zh-CN" altLang="en-US" sz="3000" b="1" u="sng" dirty="0" smtClean="0">
                <a:solidFill>
                  <a:srgbClr val="FF3300"/>
                </a:solidFill>
                <a:latin typeface="Times New Roman" panose="02020603050405020304" pitchFamily="18" charset="0"/>
                <a:ea typeface="仿宋_GB2312" pitchFamily="49" charset="-122"/>
              </a:rPr>
              <a:t>性质</a:t>
            </a:r>
            <a:r>
              <a:rPr lang="en-US" altLang="zh-CN" sz="3000" b="1" u="sng" dirty="0" smtClean="0">
                <a:solidFill>
                  <a:srgbClr val="FF3300"/>
                </a:solidFill>
                <a:latin typeface="Times New Roman" panose="02020603050405020304" pitchFamily="18" charset="0"/>
                <a:ea typeface="仿宋_GB2312" pitchFamily="49" charset="-122"/>
              </a:rPr>
              <a:t>4</a:t>
            </a:r>
            <a:r>
              <a:rPr lang="en-US" altLang="zh-CN" sz="3000" b="1" dirty="0" smtClean="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3563938"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2987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5651500" y="4400550"/>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3779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5076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426878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648335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7696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7239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5867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5334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6858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5867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6553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2819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1828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3657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3200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1828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1295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5943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5410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5029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4038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3733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3200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2819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2209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1905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1371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990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83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129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175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2209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2667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3124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3581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4038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4876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5334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5791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1143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1981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2971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3810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5181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6019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7010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7848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1600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3429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5638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7467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2514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type="body" idx="1"/>
          </p:nvPr>
        </p:nvSpPr>
        <p:spPr>
          <a:xfrm>
            <a:off x="611188" y="766763"/>
            <a:ext cx="8229600" cy="3886200"/>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满二叉树 </a:t>
            </a:r>
            <a:r>
              <a:rPr lang="en-US" altLang="zh-CN" sz="3000" b="1">
                <a:solidFill>
                  <a:srgbClr val="000099"/>
                </a:solidFill>
                <a:latin typeface="Times New Roman" panose="02020603050405020304" pitchFamily="18" charset="0"/>
                <a:ea typeface="仿宋_GB2312" pitchFamily="49" charset="-122"/>
              </a:rPr>
              <a:t>(Full Binary Tree)</a:t>
            </a:r>
            <a:r>
              <a:rPr lang="en-US" altLang="zh-CN" sz="300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完全二叉树 </a:t>
            </a:r>
            <a:r>
              <a:rPr lang="en-US" altLang="zh-CN" sz="3000" b="1">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cs typeface="Times New Roman" panose="02020603050405020304" pitchFamily="18" charset="0"/>
              </a:rPr>
              <a:t>─ </a:t>
            </a:r>
            <a:r>
              <a:rPr lang="zh-CN" altLang="en-US" sz="3000" b="1">
                <a:latin typeface="Times New Roman" panose="02020603050405020304" pitchFamily="18" charset="0"/>
                <a:ea typeface="仿宋_GB2312" pitchFamily="49" charset="-122"/>
              </a:rPr>
              <a:t>若设二叉树的深度为 </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，则共有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层。除第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层外，其它各层 </a:t>
            </a:r>
            <a:r>
              <a:rPr lang="en-US" altLang="zh-CN" sz="3000" b="1">
                <a:latin typeface="Times New Roman" panose="02020603050405020304" pitchFamily="18" charset="0"/>
                <a:ea typeface="仿宋_GB2312" pitchFamily="49" charset="-122"/>
              </a:rPr>
              <a:t>(1</a:t>
            </a:r>
            <a:r>
              <a:rPr lang="zh-CN" altLang="en-US" sz="3000" b="1">
                <a:latin typeface="宋体" panose="02010600030101010101" pitchFamily="2" charset="-122"/>
              </a:rPr>
              <a:t>～</a:t>
            </a:r>
            <a:r>
              <a:rPr lang="en-US" altLang="zh-CN" sz="3000" b="1" i="1">
                <a:latin typeface="Times New Roman" panose="02020603050405020304" pitchFamily="18" charset="0"/>
                <a:ea typeface="仿宋_GB2312" pitchFamily="49" charset="-122"/>
                <a:sym typeface="Symbol" panose="05050102010706020507" pitchFamily="18" charset="2"/>
              </a:rPr>
              <a:t>k</a:t>
            </a:r>
            <a:r>
              <a:rPr lang="en-US" altLang="zh-CN" sz="3000" b="1">
                <a:latin typeface="Courier New" panose="02070309020205020404" pitchFamily="49" charset="0"/>
                <a:ea typeface="仿宋_GB2312" pitchFamily="49" charset="-122"/>
                <a:sym typeface="Symbol" panose="05050102010706020507" pitchFamily="18" charset="2"/>
              </a:rPr>
              <a:t>-</a:t>
            </a:r>
            <a:r>
              <a:rPr lang="en-US" altLang="zh-CN" sz="3000" b="1">
                <a:latin typeface="Times New Roman" panose="02020603050405020304" pitchFamily="18" charset="0"/>
                <a:ea typeface="仿宋_GB2312" pitchFamily="49" charset="-122"/>
                <a:sym typeface="Symbol" panose="05050102010706020507" pitchFamily="18" charset="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的结点数都达到最大个数，第</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层从右向左连续缺若干结点，这就是完全二叉树。</a:t>
            </a:r>
            <a:endParaRPr lang="zh-CN" altLang="en-US" sz="3000">
              <a:latin typeface="Times New Roman" panose="02020603050405020304" pitchFamily="18" charset="0"/>
              <a:ea typeface="仿宋_GB2312" pitchFamily="49" charset="-122"/>
            </a:endParaRPr>
          </a:p>
          <a:p>
            <a:pPr>
              <a:defRPr/>
            </a:pPr>
            <a:endParaRPr lang="en-US" altLang="zh-CN" sz="300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6354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6278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1447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1219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6172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7696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7239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5867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5334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6858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5867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6553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2819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1828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3657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3200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1828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7239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5029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4038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3733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2209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1905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1147763" y="800100"/>
            <a:ext cx="73850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a:solidFill>
                  <a:schemeClr val="tx2"/>
                </a:solidFill>
                <a:latin typeface="华文新魏" panose="02010800040101010101" pitchFamily="2" charset="-122"/>
                <a:ea typeface="华文新魏" panose="02010800040101010101" pitchFamily="2" charset="-122"/>
              </a:rPr>
              <a:t>正则二叉树             理想平衡二叉树</a:t>
            </a:r>
          </a:p>
        </p:txBody>
      </p:sp>
      <p:sp>
        <p:nvSpPr>
          <p:cNvPr id="43032" name="Oval 24"/>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2209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358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403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4876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739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1981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2971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3810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5181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6019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7010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7848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1600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3429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5638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7467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2514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6324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1981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1676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1524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1981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4953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5334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5016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793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type="body" idx="1"/>
          </p:nvPr>
        </p:nvSpPr>
        <p:spPr>
          <a:xfrm>
            <a:off x="539750" y="657225"/>
            <a:ext cx="806450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5076825" y="3962400"/>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762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1524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1524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1447800" y="4191000"/>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1600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5064" name="标题 1"/>
          <p:cNvSpPr>
            <a:spLocks noGrp="1"/>
          </p:cNvSpPr>
          <p:nvPr>
            <p:ph type="title"/>
          </p:nvPr>
        </p:nvSpPr>
        <p:spPr>
          <a:xfrm>
            <a:off x="187325" y="104775"/>
            <a:ext cx="5122863" cy="869950"/>
          </a:xfrm>
        </p:spPr>
        <p:txBody>
          <a:bodyPr/>
          <a:lstStyle/>
          <a:p>
            <a:pPr algn="ctr"/>
            <a:r>
              <a:rPr lang="zh-CN" altLang="en-US" smtClean="0"/>
              <a:t>课堂练习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6083" name="标题 1"/>
          <p:cNvSpPr>
            <a:spLocks noGrp="1"/>
          </p:cNvSpPr>
          <p:nvPr>
            <p:ph type="title"/>
          </p:nvPr>
        </p:nvSpPr>
        <p:spPr>
          <a:xfrm>
            <a:off x="179388" y="115888"/>
            <a:ext cx="5554662" cy="869950"/>
          </a:xfrm>
        </p:spPr>
        <p:txBody>
          <a:bodyPr/>
          <a:lstStyle/>
          <a:p>
            <a:pPr algn="ctr"/>
            <a:r>
              <a:rPr lang="zh-CN" altLang="en-US" smtClean="0"/>
              <a:t>课堂练习</a:t>
            </a:r>
          </a:p>
        </p:txBody>
      </p:sp>
      <p:sp>
        <p:nvSpPr>
          <p:cNvPr id="46084" name="Rectangle 3"/>
          <p:cNvSpPr>
            <a:spLocks noChangeArrowheads="1"/>
          </p:cNvSpPr>
          <p:nvPr/>
        </p:nvSpPr>
        <p:spPr bwMode="auto">
          <a:xfrm>
            <a:off x="395288"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 </a:t>
            </a:r>
            <a:r>
              <a:rPr lang="zh-CN" altLang="zh-CN" sz="2400">
                <a:solidFill>
                  <a:schemeClr val="tx2"/>
                </a:solidFill>
                <a:latin typeface="Times New Roman" panose="02020603050405020304" pitchFamily="18" charset="0"/>
              </a:rPr>
              <a:t>一棵完全二叉树上有</a:t>
            </a:r>
            <a:r>
              <a:rPr lang="en-US" altLang="zh-CN" sz="2400">
                <a:solidFill>
                  <a:schemeClr val="tx2"/>
                </a:solidFill>
                <a:latin typeface="Times New Roman" panose="02020603050405020304" pitchFamily="18" charset="0"/>
              </a:rPr>
              <a:t>1001</a:t>
            </a:r>
            <a:r>
              <a:rPr lang="zh-CN" altLang="en-US" sz="2400">
                <a:solidFill>
                  <a:schemeClr val="tx2"/>
                </a:solidFill>
                <a:latin typeface="Times New Roman" panose="02020603050405020304" pitchFamily="18" charset="0"/>
              </a:rPr>
              <a:t>个结点，其中叶子结点的个数是</a:t>
            </a:r>
            <a:r>
              <a:rPr lang="zh-CN" altLang="en-US" sz="2400" u="sng">
                <a:solidFill>
                  <a:schemeClr val="tx2"/>
                </a:solidFill>
                <a:latin typeface="Times New Roman" panose="02020603050405020304" pitchFamily="18" charset="0"/>
              </a:rPr>
              <a:t>                        </a:t>
            </a:r>
            <a:endParaRPr lang="en-US" altLang="zh-CN" sz="2400">
              <a:solidFill>
                <a:schemeClr val="tx2"/>
              </a:solidFill>
              <a:latin typeface="Times New Roman" panose="02020603050405020304" pitchFamily="18" charset="0"/>
            </a:endParaRPr>
          </a:p>
          <a:p>
            <a:endParaRPr lang="zh-CN" altLang="en-US" sz="2400">
              <a:solidFill>
                <a:schemeClr val="tx2"/>
              </a:solidFill>
              <a:latin typeface="Times New Roman" panose="02020603050405020304" pitchFamily="18" charset="0"/>
            </a:endParaRPr>
          </a:p>
          <a:p>
            <a:pPr algn="ctr"/>
            <a:r>
              <a:rPr lang="en-US" altLang="zh-CN" sz="2400">
                <a:solidFill>
                  <a:schemeClr val="tx2"/>
                </a:solidFill>
                <a:latin typeface="Times New Roman" panose="02020603050405020304" pitchFamily="18" charset="0"/>
              </a:rPr>
              <a:t>A. 250   B. 500    C. 254     D. 505      E. </a:t>
            </a:r>
            <a:r>
              <a:rPr lang="zh-CN" altLang="en-US" sz="2400">
                <a:solidFill>
                  <a:schemeClr val="tx2"/>
                </a:solidFill>
                <a:latin typeface="Times New Roman" panose="02020603050405020304" pitchFamily="18" charset="0"/>
              </a:rPr>
              <a:t>以上答案都不对　　</a:t>
            </a:r>
            <a:endParaRPr lang="en-US" altLang="zh-CN" sz="240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360363" y="3475038"/>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8593138" y="2049463"/>
            <a:ext cx="37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5076825" y="16287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5795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6877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7107" name="标题 1"/>
          <p:cNvSpPr>
            <a:spLocks noGrp="1"/>
          </p:cNvSpPr>
          <p:nvPr>
            <p:ph type="title"/>
          </p:nvPr>
        </p:nvSpPr>
        <p:spPr>
          <a:xfrm>
            <a:off x="179388" y="115888"/>
            <a:ext cx="5267325" cy="869950"/>
          </a:xfrm>
        </p:spPr>
        <p:txBody>
          <a:bodyPr/>
          <a:lstStyle/>
          <a:p>
            <a:pPr algn="ctr"/>
            <a:r>
              <a:rPr lang="zh-CN" altLang="en-US" smtClean="0"/>
              <a:t>课堂练习</a:t>
            </a:r>
          </a:p>
        </p:txBody>
      </p:sp>
      <p:sp>
        <p:nvSpPr>
          <p:cNvPr id="47108" name="Rectangle 3"/>
          <p:cNvSpPr>
            <a:spLocks noChangeArrowheads="1"/>
          </p:cNvSpPr>
          <p:nvPr/>
        </p:nvSpPr>
        <p:spPr bwMode="auto">
          <a:xfrm>
            <a:off x="395288" y="1511300"/>
            <a:ext cx="856932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在一棵度为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的树中，若有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的结点，则有</a:t>
            </a:r>
            <a:r>
              <a:rPr lang="en-US" altLang="zh-CN" sz="2800">
                <a:solidFill>
                  <a:schemeClr val="tx2"/>
                </a:solidFill>
                <a:latin typeface="Times New Roman" panose="02020603050405020304" pitchFamily="18" charset="0"/>
              </a:rPr>
              <a:t>____</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0</a:t>
            </a:r>
            <a:r>
              <a:rPr lang="zh-CN" altLang="en-US" sz="2800">
                <a:solidFill>
                  <a:schemeClr val="tx2"/>
                </a:solidFill>
                <a:latin typeface="Times New Roman" panose="02020603050405020304" pitchFamily="18" charset="0"/>
              </a:rPr>
              <a:t>的结点。</a:t>
            </a:r>
            <a:br>
              <a:rPr lang="zh-CN" altLang="en-US" sz="2800">
                <a:solidFill>
                  <a:schemeClr val="tx2"/>
                </a:solidFill>
                <a:latin typeface="Times New Roman" panose="02020603050405020304" pitchFamily="18" charset="0"/>
              </a:rPr>
            </a:b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A</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B</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5</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C</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6</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D</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539750" y="4011613"/>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6904038" y="22764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304800" y="1484313"/>
            <a:ext cx="8382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pic>
        <p:nvPicPr>
          <p:cNvPr id="4813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8132" name="标题 1"/>
          <p:cNvSpPr>
            <a:spLocks noGrp="1"/>
          </p:cNvSpPr>
          <p:nvPr>
            <p:ph type="title"/>
          </p:nvPr>
        </p:nvSpPr>
        <p:spPr>
          <a:xfrm>
            <a:off x="179388" y="176213"/>
            <a:ext cx="5699125" cy="869950"/>
          </a:xfrm>
        </p:spPr>
        <p:txBody>
          <a:bodyPr/>
          <a:lstStyle/>
          <a:p>
            <a:pPr algn="ctr"/>
            <a:r>
              <a:rPr lang="zh-CN" altLang="en-US" smtClean="0"/>
              <a:t>课堂练习</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107950" y="188913"/>
            <a:ext cx="6696075" cy="766762"/>
          </a:xfrm>
        </p:spPr>
        <p:txBody>
          <a:bodyPr/>
          <a:lstStyle/>
          <a:p>
            <a:pPr algn="ctr"/>
            <a:r>
              <a:rPr lang="zh-CN" altLang="en-US" sz="4000" b="1" smtClean="0">
                <a:solidFill>
                  <a:schemeClr val="tx2"/>
                </a:solidFill>
                <a:ea typeface="华文新魏" panose="02010800040101010101" pitchFamily="2" charset="-122"/>
              </a:rPr>
              <a:t>二叉树的抽象数据类型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28005" name="Rectangle 5"/>
          <p:cNvSpPr>
            <a:spLocks noGrp="1" noChangeArrowheads="1"/>
          </p:cNvSpPr>
          <p:nvPr>
            <p:ph type="body" idx="1"/>
          </p:nvPr>
        </p:nvSpPr>
        <p:spPr>
          <a:xfrm>
            <a:off x="468313" y="1052513"/>
            <a:ext cx="8408987" cy="5805487"/>
          </a:xfrm>
          <a:solidFill>
            <a:schemeClr val="bg1">
              <a:lumMod val="85000"/>
            </a:schemeClr>
          </a:solidFill>
        </p:spPr>
        <p:txBody>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a:t>
            </a:r>
            <a:r>
              <a:rPr lang="zh-CN" altLang="en-US" sz="1600" dirty="0" smtClean="0">
                <a:solidFill>
                  <a:schemeClr val="tx2"/>
                </a:solidFill>
                <a:latin typeface="Times New Roman" panose="02020603050405020304" pitchFamily="18" charset="0"/>
                <a:ea typeface="隶书" panose="02010509060101010101" pitchFamily="49" charset="-122"/>
              </a:rPr>
              <a:t>子树构造</a:t>
            </a:r>
            <a:r>
              <a:rPr lang="zh-CN" altLang="en-US" sz="1600" dirty="0">
                <a:solidFill>
                  <a:schemeClr val="tx2"/>
                </a:solidFill>
                <a:latin typeface="Times New Roman" panose="02020603050405020304" pitchFamily="18" charset="0"/>
                <a:ea typeface="隶书" panose="02010509060101010101" pitchFamily="49" charset="-122"/>
              </a:rPr>
              <a:t>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a:t>
            </a:r>
            <a:r>
              <a:rPr lang="zh-CN" altLang="en-US" sz="1600" dirty="0" smtClean="0">
                <a:solidFill>
                  <a:schemeClr val="tx2"/>
                </a:solidFill>
                <a:latin typeface="Times New Roman" panose="02020603050405020304" pitchFamily="18" charset="0"/>
                <a:ea typeface="隶书" panose="02010509060101010101" pitchFamily="49" charset="-122"/>
              </a:rPr>
              <a:t>个数</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IsEmpty</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判二叉树空否？</a:t>
            </a:r>
            <a:r>
              <a:rPr lang="zh-CN" altLang="en-US" sz="1600" b="1"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Parent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LeftChild</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Insert</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Remove (T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在树中删除元素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Find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判断</a:t>
            </a:r>
            <a:r>
              <a:rPr lang="en-US" altLang="zh-CN" sz="1600" dirty="0" smtClean="0">
                <a:solidFill>
                  <a:schemeClr val="tx2"/>
                </a:solidFill>
                <a:latin typeface="Times New Roman" panose="02020603050405020304" pitchFamily="18" charset="0"/>
                <a:ea typeface="隶书" panose="02010509060101010101" pitchFamily="49" charset="-122"/>
              </a:rPr>
              <a:t>item</a:t>
            </a:r>
            <a:r>
              <a:rPr lang="zh-CN" altLang="en-US" sz="1600" dirty="0" smtClean="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getData</a:t>
            </a:r>
            <a:r>
              <a:rPr lang="en-US" altLang="zh-CN" sz="1600" dirty="0" smtClean="0">
                <a:latin typeface="Times New Roman" panose="02020603050405020304" pitchFamily="18" charset="0"/>
                <a:ea typeface="隶书" panose="02010509060101010101" pitchFamily="49" charset="-122"/>
              </a:rPr>
              <a:t>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getRoot</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void </a:t>
            </a:r>
            <a:r>
              <a:rPr lang="en-US" altLang="zh-CN" sz="1600" dirty="0" err="1" smtClean="0">
                <a:latin typeface="Times New Roman" panose="02020603050405020304" pitchFamily="18" charset="0"/>
                <a:ea typeface="隶书" panose="02010509060101010101" pitchFamily="49" charset="-122"/>
              </a:rPr>
              <a:t>preOrder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前序遍历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inOrder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中序遍历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postOrder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levelOrder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层次序遍历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1146175" y="4289649"/>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262555" y="-1488"/>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chemeClr val="tx2"/>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527050" y="1052736"/>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34925" y="3642890"/>
            <a:ext cx="9001125" cy="2738438"/>
          </a:xfrm>
          <a:prstGeom prst="rect">
            <a:avLst/>
          </a:prstGeom>
          <a:solidFill>
            <a:srgbClr val="008000"/>
          </a:solidFill>
        </p:spPr>
        <p:txBody>
          <a:bodyPr>
            <a:spAutoFit/>
          </a:bodyPr>
          <a:lstStyle/>
          <a:p>
            <a:pPr lvl="1" eaLnBrk="1" hangingPunct="1">
              <a:spcAft>
                <a:spcPct val="20000"/>
              </a:spcAft>
              <a:defRPr/>
            </a:pPr>
            <a:r>
              <a:rPr lang="en-US" altLang="zh-CN" sz="2000" dirty="0">
                <a:solidFill>
                  <a:schemeClr val="bg1"/>
                </a:solidFill>
                <a:latin typeface="Times New Roman" pitchFamily="18" charset="0"/>
              </a:rPr>
              <a:t>1</a:t>
            </a:r>
            <a:r>
              <a:rPr lang="zh-CN" altLang="en-US" sz="2000" dirty="0">
                <a:solidFill>
                  <a:schemeClr val="bg1"/>
                </a:solidFill>
                <a:latin typeface="Times New Roman" pitchFamily="18" charset="0"/>
              </a:rPr>
              <a:t>、在处理过程中，</a:t>
            </a:r>
            <a:r>
              <a:rPr lang="zh-CN" altLang="en-US" sz="20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2000" dirty="0">
                <a:solidFill>
                  <a:schemeClr val="bg1"/>
                </a:solidFill>
                <a:latin typeface="Times New Roman" pitchFamily="18" charset="0"/>
              </a:rPr>
              <a:t>2</a:t>
            </a:r>
            <a:r>
              <a:rPr lang="zh-CN" altLang="en-US" sz="2000" dirty="0">
                <a:solidFill>
                  <a:schemeClr val="bg1"/>
                </a:solidFill>
                <a:latin typeface="Times New Roman" pitchFamily="18" charset="0"/>
              </a:rPr>
              <a:t>、用顺序方法存储二叉树，就是要</a:t>
            </a:r>
            <a:r>
              <a:rPr lang="zh-CN" altLang="en-US" sz="20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2000" dirty="0">
                <a:solidFill>
                  <a:schemeClr val="bg1"/>
                </a:solidFill>
                <a:latin typeface="Times New Roman" pitchFamily="18" charset="0"/>
              </a:rPr>
              <a:t>3</a:t>
            </a:r>
            <a:r>
              <a:rPr lang="zh-CN" altLang="en-US" sz="20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2000" dirty="0">
                <a:solidFill>
                  <a:schemeClr val="bg1"/>
                </a:solidFill>
                <a:latin typeface="Times New Roman" pitchFamily="18" charset="0"/>
              </a:rPr>
              <a:t>4</a:t>
            </a:r>
            <a:r>
              <a:rPr lang="zh-CN" altLang="en-US" sz="20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4487863"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3319463" y="633413"/>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极端情形</a:t>
            </a:r>
            <a:r>
              <a:rPr lang="en-US" altLang="zh-CN" sz="3200">
                <a:solidFill>
                  <a:srgbClr val="000099"/>
                </a:solidFill>
                <a:latin typeface="Times New Roman" panose="02020603050405020304" pitchFamily="18" charset="0"/>
                <a:ea typeface="仿宋_GB2312" pitchFamily="49" charset="-122"/>
              </a:rPr>
              <a:t>: </a:t>
            </a:r>
            <a:r>
              <a:rPr lang="zh-CN" altLang="en-US" sz="3200">
                <a:solidFill>
                  <a:srgbClr val="000099"/>
                </a:solidFill>
                <a:latin typeface="Times New Roman" panose="02020603050405020304" pitchFamily="18" charset="0"/>
                <a:ea typeface="仿宋_GB2312" pitchFamily="49" charset="-122"/>
              </a:rPr>
              <a:t>只有右单支的二叉树</a:t>
            </a:r>
            <a:endParaRPr lang="zh-CN" altLang="en-US" sz="3200">
              <a:latin typeface="Times New Roman" panose="02020603050405020304" pitchFamily="18" charset="0"/>
            </a:endParaRPr>
          </a:p>
        </p:txBody>
      </p:sp>
      <p:grpSp>
        <p:nvGrpSpPr>
          <p:cNvPr id="51205" name="Group 84"/>
          <p:cNvGrpSpPr>
            <a:grpSpLocks/>
          </p:cNvGrpSpPr>
          <p:nvPr/>
        </p:nvGrpSpPr>
        <p:grpSpPr bwMode="auto">
          <a:xfrm>
            <a:off x="855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6627813"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7021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7642225" y="1844675"/>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 y="633412"/>
            <a:ext cx="2853825" cy="27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3492500" y="877888"/>
            <a:ext cx="4464050" cy="2406650"/>
            <a:chOff x="1105" y="2055"/>
            <a:chExt cx="3022" cy="1728"/>
          </a:xfrm>
        </p:grpSpPr>
        <p:sp>
          <p:nvSpPr>
            <p:cNvPr id="5" name="Oval 5"/>
            <p:cNvSpPr>
              <a:spLocks noChangeArrowheads="1"/>
            </p:cNvSpPr>
            <p:nvPr/>
          </p:nvSpPr>
          <p:spPr bwMode="auto">
            <a:xfrm>
              <a:off x="1713" y="2465"/>
              <a:ext cx="26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55"/>
              <a:ext cx="263"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65"/>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36"/>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45"/>
              <a:ext cx="271"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43"/>
              <a:ext cx="27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43"/>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400"/>
              <a:ext cx="270"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2987675" y="3581400"/>
            <a:ext cx="5400675" cy="927100"/>
            <a:chOff x="1440" y="3696"/>
            <a:chExt cx="2448" cy="420"/>
          </a:xfrm>
        </p:grpSpPr>
        <p:sp>
          <p:nvSpPr>
            <p:cNvPr id="52232" name="Rectangle 25"/>
            <p:cNvSpPr>
              <a:spLocks noChangeArrowheads="1"/>
            </p:cNvSpPr>
            <p:nvPr/>
          </p:nvSpPr>
          <p:spPr bwMode="auto">
            <a:xfrm>
              <a:off x="1440" y="3696"/>
              <a:ext cx="2448" cy="240"/>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2982913" y="4854575"/>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481171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idx="4294967295"/>
          </p:nvPr>
        </p:nvSpPr>
        <p:spPr>
          <a:xfrm>
            <a:off x="107950" y="36513"/>
            <a:ext cx="5184775" cy="584200"/>
          </a:xfrm>
        </p:spPr>
        <p:txBody>
          <a:bodyPr/>
          <a:lstStyle/>
          <a:p>
            <a:pPr eaLnBrk="1" hangingPunct="1">
              <a:defRPr/>
            </a:pPr>
            <a:r>
              <a:rPr lang="zh-CN" altLang="en-US" sz="3200" b="1" dirty="0" smtClean="0">
                <a:solidFill>
                  <a:schemeClr val="tx1"/>
                </a:solidFill>
                <a:latin typeface="+mn-ea"/>
                <a:ea typeface="+mn-ea"/>
              </a:rPr>
              <a:t>完全二叉树的顺序存储结构</a:t>
            </a:r>
          </a:p>
        </p:txBody>
      </p:sp>
      <p:sp>
        <p:nvSpPr>
          <p:cNvPr id="52231" name="矩形 1"/>
          <p:cNvSpPr>
            <a:spLocks noChangeArrowheads="1"/>
          </p:cNvSpPr>
          <p:nvPr/>
        </p:nvSpPr>
        <p:spPr bwMode="auto">
          <a:xfrm>
            <a:off x="69850" y="765175"/>
            <a:ext cx="28511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000">
                <a:latin typeface="Times New Roman" panose="02020603050405020304" pitchFamily="18" charset="0"/>
              </a:rPr>
              <a:t>完全二叉树结点的</a:t>
            </a:r>
            <a:r>
              <a:rPr lang="zh-CN" altLang="en-US" sz="2000">
                <a:solidFill>
                  <a:srgbClr val="0000FF"/>
                </a:solidFill>
                <a:latin typeface="Times New Roman" panose="02020603050405020304" pitchFamily="18" charset="0"/>
              </a:rPr>
              <a:t>层次序列</a:t>
            </a:r>
            <a:r>
              <a:rPr lang="zh-CN" altLang="en-US" sz="2000">
                <a:latin typeface="Times New Roman" panose="02020603050405020304" pitchFamily="18" charset="0"/>
              </a:rPr>
              <a:t>足以反映完全二叉树结构</a:t>
            </a:r>
            <a:endParaRPr lang="en-US" altLang="zh-CN" sz="2000">
              <a:latin typeface="Times New Roman" panose="02020603050405020304" pitchFamily="18" charset="0"/>
            </a:endParaRPr>
          </a:p>
          <a:p>
            <a:pPr>
              <a:lnSpc>
                <a:spcPct val="90000"/>
              </a:lnSpc>
              <a:spcAft>
                <a:spcPct val="20000"/>
              </a:spcAft>
            </a:pPr>
            <a:endParaRPr lang="en-US" altLang="zh-CN" sz="2000">
              <a:latin typeface="Times New Roman" panose="02020603050405020304" pitchFamily="18" charset="0"/>
            </a:endParaRPr>
          </a:p>
          <a:p>
            <a:pPr>
              <a:lnSpc>
                <a:spcPct val="90000"/>
              </a:lnSpc>
              <a:spcAft>
                <a:spcPct val="20000"/>
              </a:spcAft>
            </a:pPr>
            <a:r>
              <a:rPr lang="zh-CN" altLang="en-US" sz="2000">
                <a:solidFill>
                  <a:srgbClr val="FF0000"/>
                </a:solidFill>
                <a:latin typeface="Times New Roman" panose="02020603050405020304" pitchFamily="18" charset="0"/>
              </a:rPr>
              <a:t>特点：</a:t>
            </a:r>
            <a:endParaRPr lang="en-US" altLang="zh-CN" sz="2000">
              <a:solidFill>
                <a:srgbClr val="FF0000"/>
              </a:solidFill>
              <a:latin typeface="Times New Roman" panose="02020603050405020304" pitchFamily="18" charset="0"/>
            </a:endParaRPr>
          </a:p>
          <a:p>
            <a:pPr>
              <a:lnSpc>
                <a:spcPct val="90000"/>
              </a:lnSpc>
              <a:spcAft>
                <a:spcPct val="20000"/>
              </a:spcAft>
            </a:pPr>
            <a:r>
              <a:rPr lang="en-US" altLang="zh-CN" sz="2000">
                <a:latin typeface="Times New Roman" panose="02020603050405020304" pitchFamily="18" charset="0"/>
              </a:rPr>
              <a:t>1.</a:t>
            </a:r>
            <a:r>
              <a:rPr lang="zh-CN" altLang="en-US" sz="2000">
                <a:latin typeface="Times New Roman" panose="02020603050405020304" pitchFamily="18" charset="0"/>
              </a:rPr>
              <a:t>完全二叉树是最简单，最节省空间的存储方式</a:t>
            </a:r>
          </a:p>
          <a:p>
            <a:pPr>
              <a:lnSpc>
                <a:spcPct val="90000"/>
              </a:lnSpc>
              <a:spcAft>
                <a:spcPct val="20000"/>
              </a:spcAft>
            </a:pPr>
            <a:r>
              <a:rPr lang="en-US" altLang="zh-CN" sz="2000">
                <a:latin typeface="Times New Roman" panose="02020603050405020304" pitchFamily="18" charset="0"/>
              </a:rPr>
              <a:t>2.</a:t>
            </a:r>
            <a:r>
              <a:rPr lang="zh-CN" altLang="en-US" sz="2000">
                <a:latin typeface="Times New Roman" panose="02020603050405020304" pitchFamily="18" charset="0"/>
              </a:rPr>
              <a:t>完全二叉树的顺序存储，在</a:t>
            </a:r>
            <a:r>
              <a:rPr lang="zh-CN" altLang="en-US" sz="200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000">
                <a:latin typeface="Times New Roman" panose="02020603050405020304" pitchFamily="18" charset="0"/>
              </a:rPr>
              <a:t>3.</a:t>
            </a:r>
            <a:r>
              <a:rPr lang="zh-CN" altLang="en-US" sz="2000">
                <a:latin typeface="Times New Roman" panose="02020603050405020304" pitchFamily="18" charset="0"/>
              </a:rPr>
              <a:t>插入</a:t>
            </a:r>
            <a:r>
              <a:rPr lang="en-US" altLang="zh-CN" sz="2000">
                <a:latin typeface="Times New Roman" panose="02020603050405020304" pitchFamily="18" charset="0"/>
              </a:rPr>
              <a:t>/</a:t>
            </a:r>
            <a:r>
              <a:rPr lang="zh-CN" altLang="en-US" sz="2000">
                <a:latin typeface="Times New Roman" panose="02020603050405020304" pitchFamily="18" charset="0"/>
              </a:rPr>
              <a:t>删除结点需大量移动结点</a:t>
            </a:r>
            <a:endParaRPr lang="en-US" altLang="zh-CN" sz="20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5" name="Rectangle 25"/>
          <p:cNvSpPr>
            <a:spLocks noGrp="1" noChangeArrowheads="1"/>
          </p:cNvSpPr>
          <p:nvPr>
            <p:ph type="body" idx="1"/>
          </p:nvPr>
        </p:nvSpPr>
        <p:spPr>
          <a:xfrm>
            <a:off x="563563" y="1289050"/>
            <a:ext cx="8102600"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1233488" y="3152775"/>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34925"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sp>
        <p:nvSpPr>
          <p:cNvPr id="53253" name="Rectangle 24"/>
          <p:cNvSpPr>
            <a:spLocks noGrp="1" noChangeArrowheads="1"/>
          </p:cNvSpPr>
          <p:nvPr>
            <p:ph type="title"/>
          </p:nvPr>
        </p:nvSpPr>
        <p:spPr>
          <a:xfrm>
            <a:off x="107950" y="114300"/>
            <a:ext cx="6689725" cy="649288"/>
          </a:xfrm>
        </p:spPr>
        <p:txBody>
          <a:bodyPr/>
          <a:lstStyle/>
          <a:p>
            <a:pPr algn="ctr"/>
            <a:r>
              <a:rPr lang="zh-CN" altLang="en-US" b="1" smtClean="0">
                <a:solidFill>
                  <a:schemeClr val="tx2"/>
                </a:solidFill>
                <a:ea typeface="华文新魏" panose="02010800040101010101" pitchFamily="2" charset="-122"/>
              </a:rPr>
              <a:t>二叉树的链表表示（二叉链表）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1925"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33322" y="2780927"/>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1221705" y="2636912"/>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935038" y="3573463"/>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190500" y="153988"/>
            <a:ext cx="6661150" cy="765175"/>
          </a:xfrm>
        </p:spPr>
        <p:txBody>
          <a:bodyPr/>
          <a:lstStyle/>
          <a:p>
            <a:pPr algn="ctr"/>
            <a:r>
              <a:rPr lang="zh-CN" altLang="en-US" b="1" smtClean="0">
                <a:solidFill>
                  <a:schemeClr val="tx2"/>
                </a:solidFill>
                <a:ea typeface="华文新魏" panose="02010800040101010101" pitchFamily="2" charset="-122"/>
              </a:rPr>
              <a:t>二叉树的链表表示（三叉链表）</a:t>
            </a:r>
          </a:p>
        </p:txBody>
      </p:sp>
      <p:sp>
        <p:nvSpPr>
          <p:cNvPr id="134180" name="Rectangle 36"/>
          <p:cNvSpPr>
            <a:spLocks noGrp="1" noChangeArrowheads="1"/>
          </p:cNvSpPr>
          <p:nvPr>
            <p:ph type="body" idx="1"/>
          </p:nvPr>
        </p:nvSpPr>
        <p:spPr>
          <a:xfrm>
            <a:off x="663575" y="1376363"/>
            <a:ext cx="7977188" cy="104457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每个结点增加一个指向双亲的指针</a:t>
            </a:r>
            <a:r>
              <a:rPr lang="en-US" altLang="zh-CN" sz="3000" b="1">
                <a:solidFill>
                  <a:schemeClr val="tx2"/>
                </a:solidFill>
                <a:latin typeface="Times New Roman" panose="02020603050405020304" pitchFamily="18" charset="0"/>
                <a:ea typeface="仿宋_GB2312" pitchFamily="49" charset="-122"/>
              </a:rPr>
              <a:t>parent</a:t>
            </a:r>
            <a:r>
              <a:rPr lang="zh-CN" altLang="en-US" sz="3000" b="1">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6639406" y="3324132"/>
            <a:ext cx="2469098" cy="2141771"/>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2209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787400"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984250" y="4592638"/>
            <a:ext cx="7042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2286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882650"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2986088" y="868363"/>
            <a:ext cx="5395912" cy="3932237"/>
            <a:chOff x="1881" y="547"/>
            <a:chExt cx="3399" cy="2477"/>
          </a:xfrm>
        </p:grpSpPr>
        <p:sp>
          <p:nvSpPr>
            <p:cNvPr id="56325" name="Text Box 20"/>
            <p:cNvSpPr txBox="1">
              <a:spLocks noChangeArrowheads="1"/>
            </p:cNvSpPr>
            <p:nvPr/>
          </p:nvSpPr>
          <p:spPr bwMode="auto">
            <a:xfrm>
              <a:off x="2162" y="547"/>
              <a:ext cx="31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a:solidFill>
                    <a:schemeClr val="tx2"/>
                  </a:solidFill>
                  <a:latin typeface="Times New Roman" panose="02020603050405020304" pitchFamily="18" charset="0"/>
                </a:rPr>
                <a:t>A</a:t>
              </a:r>
              <a:r>
                <a:rPr lang="en-US" altLang="zh-CN" sz="3200">
                  <a:solidFill>
                    <a:srgbClr val="009900"/>
                  </a:solidFill>
                  <a:latin typeface="Times New Roman" panose="02020603050405020304" pitchFamily="18" charset="0"/>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B</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0         2            3</a:t>
              </a:r>
            </a:p>
            <a:p>
              <a:pPr>
                <a:lnSpc>
                  <a:spcPct val="110000"/>
                </a:lnSpc>
              </a:pPr>
              <a:r>
                <a:rPr lang="en-US" altLang="zh-CN" sz="3200">
                  <a:solidFill>
                    <a:schemeClr val="tx2"/>
                  </a:solidFill>
                  <a:latin typeface="Times New Roman" panose="02020603050405020304" pitchFamily="18" charset="0"/>
                </a:rPr>
                <a:t>C</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a:t>
              </a:r>
              <a:r>
                <a:rPr lang="en-US" altLang="zh-CN" sz="2400">
                  <a:latin typeface="Times New Roman" panose="02020603050405020304" pitchFamily="18" charset="0"/>
                </a:rPr>
                <a:t>        </a:t>
              </a:r>
              <a:r>
                <a:rPr lang="en-US" altLang="zh-CN" sz="2400">
                  <a:latin typeface="仿宋_GB2312" pitchFamily="49" charset="-122"/>
                  <a:ea typeface="仿宋_GB2312" pitchFamily="49" charset="-122"/>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D</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1         4           5</a:t>
              </a:r>
            </a:p>
            <a:p>
              <a:pPr>
                <a:lnSpc>
                  <a:spcPct val="110000"/>
                </a:lnSpc>
              </a:pPr>
              <a:r>
                <a:rPr lang="en-US" altLang="zh-CN" sz="3200">
                  <a:solidFill>
                    <a:schemeClr val="tx2"/>
                  </a:solidFill>
                  <a:latin typeface="Times New Roman" panose="02020603050405020304" pitchFamily="18" charset="0"/>
                </a:rPr>
                <a:t>E</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F</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179388" y="188913"/>
            <a:ext cx="5543550" cy="755650"/>
          </a:xfrm>
        </p:spPr>
        <p:txBody>
          <a:bodyPr/>
          <a:lstStyle/>
          <a:p>
            <a:pPr algn="ctr"/>
            <a:r>
              <a:rPr lang="zh-CN" altLang="en-US" sz="4000" b="1" smtClean="0">
                <a:solidFill>
                  <a:schemeClr val="tx2"/>
                </a:solidFill>
                <a:ea typeface="华文新魏" panose="02010800040101010101" pitchFamily="2" charset="-122"/>
              </a:rPr>
              <a:t>二叉树的类定义</a:t>
            </a:r>
          </a:p>
        </p:txBody>
      </p:sp>
      <p:sp>
        <p:nvSpPr>
          <p:cNvPr id="137221" name="Rectangle 5"/>
          <p:cNvSpPr>
            <a:spLocks noGrp="1" noChangeArrowheads="1"/>
          </p:cNvSpPr>
          <p:nvPr>
            <p:ph type="body" idx="1"/>
          </p:nvPr>
        </p:nvSpPr>
        <p:spPr>
          <a:xfrm>
            <a:off x="590550" y="1341438"/>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body" idx="1"/>
          </p:nvPr>
        </p:nvSpPr>
        <p:spPr>
          <a:xfrm>
            <a:off x="395288" y="44450"/>
            <a:ext cx="8748712" cy="5724525"/>
          </a:xfrm>
        </p:spPr>
        <p:txBody>
          <a:bodyPr/>
          <a:lstStyle/>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求结点数</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a:t>
            </a:r>
            <a:r>
              <a:rPr lang="zh-CN" altLang="en-US" sz="1800" dirty="0" smtClean="0">
                <a:solidFill>
                  <a:schemeClr val="tx2"/>
                </a:solidFill>
                <a:latin typeface="Times New Roman" panose="02020603050405020304" pitchFamily="18" charset="0"/>
                <a:ea typeface="隶书" panose="02010509060101010101" pitchFamily="49" charset="-122"/>
              </a:rPr>
              <a:t>结点</a:t>
            </a:r>
            <a:endParaRPr lang="en-US" altLang="zh-CN" sz="1800" b="1" dirty="0" smtClean="0">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NULL</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return</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1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根</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en-US" altLang="zh-CN" sz="1200" b="1" dirty="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preOrder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inOrder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postOrder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endParaRPr lang="zh-CN" altLang="en-US" sz="1800" dirty="0">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levelOrder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层次序遍历</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body" idx="1"/>
          </p:nvPr>
        </p:nvSpPr>
        <p:spPr>
          <a:xfrm>
            <a:off x="0" y="695325"/>
            <a:ext cx="9109075" cy="5757863"/>
          </a:xfrm>
        </p:spPr>
        <p:txBody>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smtClean="0">
                <a:latin typeface="Times New Roman" panose="02020603050405020304" pitchFamily="18" charset="0"/>
                <a:ea typeface="隶书" panose="02010509060101010101" pitchFamily="49" charset="-122"/>
              </a:rPr>
              <a:t>in</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&gt; *&amp; </a:t>
            </a:r>
            <a:r>
              <a:rPr lang="en-US" altLang="zh-CN" sz="1800" dirty="0" err="1" smtClean="0">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查找</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父</a:t>
            </a:r>
            <a:r>
              <a:rPr lang="zh-CN" altLang="en-US" sz="1800" dirty="0">
                <a:solidFill>
                  <a:schemeClr val="tx2"/>
                </a:solidFill>
                <a:latin typeface="Times New Roman" panose="02020603050405020304" pitchFamily="18" charset="0"/>
                <a:ea typeface="隶书" panose="02010509060101010101" pitchFamily="49" charset="-122"/>
              </a:rPr>
              <a:t>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smtClean="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a:t>
            </a:r>
            <a:r>
              <a:rPr lang="en-US" altLang="zh-CN" sz="1800" b="1" dirty="0" err="1"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body" idx="1"/>
          </p:nvPr>
        </p:nvSpPr>
        <p:spPr>
          <a:xfrm>
            <a:off x="107950" y="981075"/>
            <a:ext cx="9036050" cy="5472113"/>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BinTreeNode</a:t>
            </a:r>
            <a:r>
              <a:rPr lang="en-US" altLang="zh-CN" sz="2000"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从结点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开始</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搜索结点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找到则返回双亲结点地址</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否则返回</a:t>
            </a:r>
            <a:r>
              <a:rPr lang="en-US" altLang="zh-CN" sz="2000" b="1" dirty="0">
                <a:solidFill>
                  <a:schemeClr val="tx2"/>
                </a:solidFill>
                <a:latin typeface="Times New Roman" panose="02020603050405020304" pitchFamily="18" charset="0"/>
                <a:ea typeface="隶书" panose="02010509060101010101" pitchFamily="49" charset="-122"/>
              </a:rPr>
              <a:t>NULL</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t</a:t>
            </a:r>
            <a:r>
              <a:rPr lang="en-US" altLang="zh-CN" sz="2000" b="1" dirty="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subTree</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返回父结点地址</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u="sng" dirty="0">
                <a:latin typeface="Times New Roman" panose="02020603050405020304" pitchFamily="18" charset="0"/>
                <a:ea typeface="隶书" panose="02010509060101010101" pitchFamily="49" charset="-122"/>
              </a:rPr>
              <a:t>((p = 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leftChild</a:t>
            </a:r>
            <a:r>
              <a:rPr lang="en-US" altLang="zh-CN" sz="2000" b="1" u="sng" dirty="0">
                <a:latin typeface="Times New Roman" panose="02020603050405020304" pitchFamily="18" charset="0"/>
                <a:ea typeface="隶书" panose="02010509060101010101" pitchFamily="49" charset="-122"/>
              </a:rPr>
              <a:t>, </a:t>
            </a:r>
            <a:r>
              <a:rPr lang="en-US" altLang="zh-CN" sz="2000" u="sng" dirty="0">
                <a:latin typeface="Times New Roman" panose="02020603050405020304" pitchFamily="18" charset="0"/>
                <a:ea typeface="隶书" panose="02010509060101010101" pitchFamily="49" charset="-122"/>
              </a:rPr>
              <a:t>t))</a:t>
            </a:r>
            <a:r>
              <a:rPr lang="en-US" altLang="zh-CN" sz="2000" b="1" u="sng" dirty="0">
                <a:latin typeface="Times New Roman" panose="02020603050405020304" pitchFamily="18" charset="0"/>
                <a:ea typeface="隶书" panose="02010509060101010101" pitchFamily="49" charset="-122"/>
              </a:rPr>
              <a:t> != </a:t>
            </a:r>
            <a:r>
              <a:rPr lang="en-US" altLang="zh-CN" sz="2000" u="sng"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 </a:t>
            </a:r>
            <a:r>
              <a:rPr lang="en-US" altLang="zh-CN" sz="2000" u="sng" dirty="0">
                <a:latin typeface="Times New Roman" panose="02020603050405020304" pitchFamily="18" charset="0"/>
                <a:ea typeface="隶书" panose="02010509060101010101" pitchFamily="49" charset="-122"/>
              </a:rPr>
              <a:t>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rightChild</a:t>
            </a:r>
            <a:r>
              <a:rPr lang="en-US" altLang="zh-CN" sz="2000" b="1" u="sng" dirty="0">
                <a:latin typeface="Times New Roman" panose="02020603050405020304" pitchFamily="18" charset="0"/>
                <a:ea typeface="隶书" panose="02010509060101010101" pitchFamily="49" charset="-122"/>
              </a:rPr>
              <a:t>,</a:t>
            </a:r>
            <a:r>
              <a:rPr lang="en-US" altLang="zh-CN" sz="2000" u="sng" dirty="0">
                <a:latin typeface="Times New Roman" panose="02020603050405020304" pitchFamily="18" charset="0"/>
                <a:ea typeface="隶书" panose="02010509060101010101" pitchFamily="49" charset="-122"/>
              </a:rPr>
              <a:t> t</a:t>
            </a:r>
            <a:r>
              <a:rPr lang="en-US" altLang="zh-CN" sz="2000" u="sng" dirty="0" smtClean="0">
                <a:latin typeface="Times New Roman" panose="02020603050405020304" pitchFamily="18" charset="0"/>
                <a:ea typeface="隶书" panose="02010509060101010101" pitchFamily="49" charset="-122"/>
              </a:rPr>
              <a:t>)</a:t>
            </a:r>
            <a:r>
              <a:rPr lang="en-US" altLang="zh-CN" sz="2000" b="1" u="sng"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p:txBody>
      </p:sp>
      <p:sp>
        <p:nvSpPr>
          <p:cNvPr id="60419" name="Rectangle 3"/>
          <p:cNvSpPr>
            <a:spLocks noGrp="1" noChangeArrowheads="1"/>
          </p:cNvSpPr>
          <p:nvPr>
            <p:ph type="title"/>
          </p:nvPr>
        </p:nvSpPr>
        <p:spPr>
          <a:xfrm>
            <a:off x="179388" y="115888"/>
            <a:ext cx="6337300" cy="720725"/>
          </a:xfrm>
        </p:spPr>
        <p:txBody>
          <a:bodyPr/>
          <a:lstStyle/>
          <a:p>
            <a:pPr algn="ctr"/>
            <a:r>
              <a:rPr lang="zh-CN" altLang="en-US" sz="4000" b="1" smtClean="0">
                <a:solidFill>
                  <a:schemeClr val="tx2"/>
                </a:solidFill>
                <a:ea typeface="华文新魏" panose="02010800040101010101" pitchFamily="2" charset="-122"/>
              </a:rPr>
              <a:t>部分成员函数的实现</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type="body" idx="1"/>
          </p:nvPr>
        </p:nvSpPr>
        <p:spPr>
          <a:xfrm>
            <a:off x="663575" y="765175"/>
            <a:ext cx="8229600" cy="5651500"/>
          </a:xfrm>
        </p:spPr>
        <p:txBody>
          <a:bodyPr/>
          <a:lstStyle/>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删除根为</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zh-CN" altLang="en-US" sz="24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destroy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delete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body" idx="1"/>
          </p:nvPr>
        </p:nvSpPr>
        <p:spPr>
          <a:xfrm>
            <a:off x="611188" y="800100"/>
            <a:ext cx="8229600" cy="54737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重载操作</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输入并建立一棵二叉树</a:t>
            </a:r>
            <a:r>
              <a:rPr lang="en-US" altLang="zh-CN" sz="2400" b="1" dirty="0">
                <a:solidFill>
                  <a:schemeClr val="tx2"/>
                </a:solidFill>
                <a:latin typeface="Times New Roman" panose="02020603050405020304" pitchFamily="18" charset="0"/>
                <a:ea typeface="隶书" panose="02010509060101010101" pitchFamily="49" charset="-122"/>
              </a:rPr>
              <a:t>Tree</a:t>
            </a:r>
            <a:r>
              <a:rPr lang="zh-CN" altLang="en-US" sz="2400" dirty="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in</a:t>
            </a:r>
            <a:r>
              <a:rPr lang="zh-CN" altLang="en-US" sz="2400" dirty="0">
                <a:solidFill>
                  <a:schemeClr val="tx2"/>
                </a:solidFill>
                <a:latin typeface="Times New Roman" panose="02020603050405020304" pitchFamily="18" charset="0"/>
                <a:ea typeface="隶书" panose="02010509060101010101" pitchFamily="49" charset="-122"/>
              </a:rPr>
              <a:t>是输</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入流对象。</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CreateBinTree</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Tree.root</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建立二叉树</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79388" y="115888"/>
            <a:ext cx="6096000" cy="739775"/>
          </a:xfrm>
        </p:spPr>
        <p:txBody>
          <a:bodyPr/>
          <a:lstStyle/>
          <a:p>
            <a:pPr algn="ctr"/>
            <a:r>
              <a:rPr lang="zh-CN" altLang="en-US" sz="4000" b="1" smtClean="0">
                <a:solidFill>
                  <a:schemeClr val="tx2"/>
                </a:solidFill>
                <a:ea typeface="华文新魏" panose="02010800040101010101" pitchFamily="2" charset="-122"/>
              </a:rPr>
              <a:t>二叉树遍历</a:t>
            </a:r>
          </a:p>
        </p:txBody>
      </p:sp>
      <p:sp>
        <p:nvSpPr>
          <p:cNvPr id="339971" name="Rectangle 3"/>
          <p:cNvSpPr>
            <a:spLocks noGrp="1" noChangeArrowheads="1"/>
          </p:cNvSpPr>
          <p:nvPr>
            <p:ph type="body" idx="1"/>
          </p:nvPr>
        </p:nvSpPr>
        <p:spPr>
          <a:xfrm>
            <a:off x="684213" y="1341438"/>
            <a:ext cx="8459787" cy="4932362"/>
          </a:xfrm>
        </p:spPr>
        <p:txBody>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smtClean="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smtClean="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smtClean="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r>
              <a:rPr lang="en-US" altLang="zh-CN" sz="2000" b="1" dirty="0" smtClean="0">
                <a:solidFill>
                  <a:schemeClr val="accent1">
                    <a:lumMod val="50000"/>
                  </a:schemeClr>
                </a:solidFill>
                <a:ea typeface="仿宋_GB2312" pitchFamily="49" charset="-122"/>
              </a:rPr>
              <a:t>	</a:t>
            </a:r>
            <a:r>
              <a:rPr lang="zh-CN" altLang="en-US" sz="2000" b="1" dirty="0" smtClean="0">
                <a:solidFill>
                  <a:schemeClr val="accent1">
                    <a:lumMod val="50000"/>
                  </a:schemeClr>
                </a:solidFill>
                <a:ea typeface="仿宋_GB2312" pitchFamily="49" charset="-122"/>
              </a:rPr>
              <a:t>广度</a:t>
            </a:r>
            <a:r>
              <a:rPr lang="zh-CN" altLang="en-US" sz="20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smtClean="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6011863" y="4581525"/>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211888" y="4987925"/>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611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61" name="Text Box 10"/>
            <p:cNvSpPr txBox="1">
              <a:spLocks noChangeArrowheads="1"/>
            </p:cNvSpPr>
            <p:nvPr/>
          </p:nvSpPr>
          <p:spPr bwMode="auto">
            <a:xfrm>
              <a:off x="1969" y="1274"/>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6475413" y="2930525"/>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bg2"/>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7070725"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7072313" y="31369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7070725" y="28575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7056438" y="2595563"/>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7616825" y="3794125"/>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7078663" y="23018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7046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706596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7075488" y="22987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7065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70643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7051675" y="17430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7064375" y="25939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7051675"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70897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7108825"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7094538" y="22955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7089775"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7077075" y="174625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7080250" y="284162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7059613" y="25812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7099300"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707231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7086600" y="14986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7069138" y="981075"/>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971925"/>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788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7" name="Freeform 6"/>
          <p:cNvSpPr>
            <a:spLocks/>
          </p:cNvSpPr>
          <p:nvPr/>
        </p:nvSpPr>
        <p:spPr bwMode="auto">
          <a:xfrm>
            <a:off x="3417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8" name="Freeform 7"/>
          <p:cNvSpPr>
            <a:spLocks/>
          </p:cNvSpPr>
          <p:nvPr/>
        </p:nvSpPr>
        <p:spPr bwMode="auto">
          <a:xfrm>
            <a:off x="4837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9" name="Line 8"/>
          <p:cNvSpPr>
            <a:spLocks noChangeShapeType="1"/>
          </p:cNvSpPr>
          <p:nvPr/>
        </p:nvSpPr>
        <p:spPr bwMode="auto">
          <a:xfrm>
            <a:off x="2084388" y="4292600"/>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9"/>
          <p:cNvSpPr>
            <a:spLocks noChangeShapeType="1"/>
          </p:cNvSpPr>
          <p:nvPr/>
        </p:nvSpPr>
        <p:spPr bwMode="auto">
          <a:xfrm>
            <a:off x="1309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Rectangle 20"/>
          <p:cNvSpPr>
            <a:spLocks noChangeArrowheads="1"/>
          </p:cNvSpPr>
          <p:nvPr/>
        </p:nvSpPr>
        <p:spPr bwMode="auto">
          <a:xfrm>
            <a:off x="6308384" y="5271948"/>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67655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6765584" y="5119547"/>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72227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7222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76799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7678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81371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8135607"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85943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8592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8964488"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8964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6358887"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3396254" y="379412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2001042" y="4012753"/>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4737059" y="4076817"/>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1111995" y="436720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6804248"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729499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7727039"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817240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2688910" y="4383727"/>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Rectangle 12"/>
          <p:cNvSpPr>
            <a:spLocks noGrp="1" noChangeArrowheads="1"/>
          </p:cNvSpPr>
          <p:nvPr>
            <p:ph type="body" idx="1"/>
          </p:nvPr>
        </p:nvSpPr>
        <p:spPr>
          <a:xfrm>
            <a:off x="696913" y="1450975"/>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65549" name="Rectangle 13"/>
          <p:cNvSpPr>
            <a:spLocks noGrp="1" noChangeArrowheads="1"/>
          </p:cNvSpPr>
          <p:nvPr>
            <p:ph type="title"/>
          </p:nvPr>
        </p:nvSpPr>
        <p:spPr>
          <a:xfrm>
            <a:off x="173038" y="182563"/>
            <a:ext cx="5694362" cy="777875"/>
          </a:xfrm>
        </p:spPr>
        <p:txBody>
          <a:bodyPr/>
          <a:lstStyle/>
          <a:p>
            <a:pPr algn="ctr"/>
            <a:r>
              <a:rPr lang="zh-CN" altLang="en-US" sz="3200" b="1" smtClean="0">
                <a:solidFill>
                  <a:srgbClr val="CC3300"/>
                </a:solidFill>
                <a:latin typeface="华文新魏" panose="02010800040101010101" pitchFamily="2" charset="-122"/>
                <a:ea typeface="华文新魏" panose="02010800040101010101" pitchFamily="2" charset="-122"/>
              </a:rPr>
              <a:t>前序遍历 </a:t>
            </a:r>
            <a:r>
              <a:rPr lang="en-US" altLang="zh-CN" sz="3200" b="1" smtClean="0">
                <a:solidFill>
                  <a:srgbClr val="CC3300"/>
                </a:solidFill>
                <a:latin typeface="华文新魏" panose="02010800040101010101" pitchFamily="2" charset="-122"/>
                <a:ea typeface="华文新魏" panose="02010800040101010101" pitchFamily="2" charset="-122"/>
              </a:rPr>
              <a:t>(Preorder Traversal)</a:t>
            </a:r>
            <a:endParaRPr lang="en-US" altLang="zh-CN" sz="3200" smtClean="0">
              <a:latin typeface="华文新魏" panose="02010800040101010101" pitchFamily="2" charset="-122"/>
              <a:ea typeface="华文新魏" panose="02010800040101010101" pitchFamily="2" charset="-122"/>
            </a:endParaRPr>
          </a:p>
        </p:txBody>
      </p:sp>
      <p:sp>
        <p:nvSpPr>
          <p:cNvPr id="158734"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2699792" y="6111875"/>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051720" y="6093296"/>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876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612775" y="6162675"/>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58750" y="21272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541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4629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4629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A</a:t>
              </a:r>
            </a:p>
          </p:txBody>
        </p:sp>
      </p:grpSp>
      <p:grpSp>
        <p:nvGrpSpPr>
          <p:cNvPr id="118" name="Group 14"/>
          <p:cNvGrpSpPr>
            <a:grpSpLocks/>
          </p:cNvGrpSpPr>
          <p:nvPr/>
        </p:nvGrpSpPr>
        <p:grpSpPr bwMode="auto">
          <a:xfrm>
            <a:off x="5162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grpSp>
        <p:nvGrpSpPr>
          <p:cNvPr id="125" name="Group 21"/>
          <p:cNvGrpSpPr>
            <a:grpSpLocks/>
          </p:cNvGrpSpPr>
          <p:nvPr/>
        </p:nvGrpSpPr>
        <p:grpSpPr bwMode="auto">
          <a:xfrm>
            <a:off x="6000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5695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5238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6991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6534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6076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8439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7981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7524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7219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sp>
        <p:nvSpPr>
          <p:cNvPr id="1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两类数据结构的比较</a:t>
            </a:r>
          </a:p>
        </p:txBody>
      </p:sp>
      <p:graphicFrame>
        <p:nvGraphicFramePr>
          <p:cNvPr id="4" name="Group 89"/>
          <p:cNvGraphicFramePr>
            <a:graphicFrameLocks noGrp="1"/>
          </p:cNvGraphicFramePr>
          <p:nvPr/>
        </p:nvGraphicFramePr>
        <p:xfrm>
          <a:off x="611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2762250"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6405563"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179388" y="188913"/>
            <a:ext cx="6059487" cy="723900"/>
          </a:xfrm>
        </p:spPr>
        <p:txBody>
          <a:bodyPr/>
          <a:lstStyle/>
          <a:p>
            <a:pPr algn="ctr"/>
            <a:r>
              <a:rPr lang="zh-CN" altLang="en-US" sz="3200" b="1" smtClean="0">
                <a:solidFill>
                  <a:schemeClr val="tx2"/>
                </a:solidFill>
                <a:ea typeface="华文新魏" panose="02010800040101010101" pitchFamily="2" charset="-122"/>
              </a:rPr>
              <a:t>二叉树递归的前序遍历算法</a:t>
            </a:r>
          </a:p>
        </p:txBody>
      </p:sp>
      <p:sp>
        <p:nvSpPr>
          <p:cNvPr id="159748" name="Rectangle 4"/>
          <p:cNvSpPr>
            <a:spLocks noGrp="1" noChangeArrowheads="1"/>
          </p:cNvSpPr>
          <p:nvPr>
            <p:ph type="body" idx="1"/>
          </p:nvPr>
        </p:nvSpPr>
        <p:spPr>
          <a:xfrm>
            <a:off x="663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04775"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en-US" altLang="zh-CN" sz="1200" dirty="0" smtClean="0">
                <a:latin typeface="Times New Roman" panose="02020603050405020304" pitchFamily="18" charset="0"/>
                <a:ea typeface="宋体" panose="02010600030101010101" pitchFamily="2" charset="-122"/>
              </a:rPr>
              <a:t>//</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0"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762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7848600" y="3660775"/>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7239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7848600" y="45894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7239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3200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3886200" y="5791200"/>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5967413" y="5257800"/>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5214938"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5967413" y="618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5214938"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1295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5105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5105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5943600"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7467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8305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6629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7543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70850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79232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7085013"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3810000" y="1066800"/>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1851025" y="234951"/>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5943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3886200" y="1066800"/>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3200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5943600" y="237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5867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3810000" y="1524000"/>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7010400" y="2590800"/>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7010400" y="2895600"/>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5967413" y="1524000"/>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5967413" y="1828800"/>
            <a:ext cx="3128962" cy="4359275"/>
            <a:chOff x="3648" y="1152"/>
            <a:chExt cx="1971"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659"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solidFill>
                    <a:srgbClr val="FF3300"/>
                  </a:solidFill>
                  <a:latin typeface="Times New Roman" panose="02020603050405020304" pitchFamily="18" charset="0"/>
                  <a:ea typeface="宋体" panose="02010600030101010101" pitchFamily="2" charset="-122"/>
                </a:rPr>
                <a:t>C</a:t>
              </a:r>
              <a:r>
                <a:rPr lang="zh-CN" altLang="en-US" sz="180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1905000" y="533400"/>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71438" y="2124075"/>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7596188"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C</a:t>
            </a:r>
            <a:r>
              <a:rPr lang="zh-CN" altLang="en-US" sz="180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7380288" y="24923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7386638" y="27082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5076825" y="1196132"/>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4605338"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5076825"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5118100" y="548432"/>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5094288"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5555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5563393"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5568156"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5954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3822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5574506"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5598318"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3895725" y="6180138"/>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1908175" y="4811713"/>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Rectangle 12"/>
          <p:cNvSpPr>
            <a:spLocks noGrp="1" noChangeArrowheads="1"/>
          </p:cNvSpPr>
          <p:nvPr>
            <p:ph type="body" idx="1"/>
          </p:nvPr>
        </p:nvSpPr>
        <p:spPr>
          <a:xfrm>
            <a:off x="661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69645" name="Rectangle 13"/>
          <p:cNvSpPr>
            <a:spLocks noGrp="1" noChangeArrowheads="1"/>
          </p:cNvSpPr>
          <p:nvPr>
            <p:ph type="title"/>
          </p:nvPr>
        </p:nvSpPr>
        <p:spPr>
          <a:xfrm>
            <a:off x="158750" y="150813"/>
            <a:ext cx="6394450" cy="806450"/>
          </a:xfrm>
        </p:spPr>
        <p:txBody>
          <a:bodyPr/>
          <a:lstStyle/>
          <a:p>
            <a:pPr algn="ctr"/>
            <a:r>
              <a:rPr lang="zh-CN" altLang="en-US" b="1" smtClean="0">
                <a:solidFill>
                  <a:srgbClr val="CC3300"/>
                </a:solidFill>
                <a:latin typeface="华文新魏" panose="02010800040101010101" pitchFamily="2" charset="-122"/>
                <a:ea typeface="华文新魏" panose="02010800040101010101" pitchFamily="2" charset="-122"/>
              </a:rPr>
              <a:t>中序遍历 </a:t>
            </a:r>
            <a:r>
              <a:rPr lang="en-US" altLang="zh-CN" b="1" smtClean="0">
                <a:solidFill>
                  <a:srgbClr val="CC3300"/>
                </a:solidFill>
                <a:latin typeface="华文新魏" panose="02010800040101010101" pitchFamily="2" charset="-122"/>
                <a:ea typeface="华文新魏" panose="02010800040101010101" pitchFamily="2" charset="-122"/>
              </a:rPr>
              <a:t>(Inorder Traversal)</a:t>
            </a:r>
            <a:endParaRPr lang="en-US" altLang="zh-CN" smtClean="0">
              <a:latin typeface="华文新魏" panose="02010800040101010101" pitchFamily="2" charset="-122"/>
              <a:ea typeface="华文新魏" panose="02010800040101010101" pitchFamily="2" charset="-122"/>
            </a:endParaRPr>
          </a:p>
        </p:txBody>
      </p:sp>
      <p:sp>
        <p:nvSpPr>
          <p:cNvPr id="156686"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2699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2051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876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4629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4629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4095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5048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4149725"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5715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6035675"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5026025"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5581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7445375"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6416675"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6972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6438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479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0" y="2139950"/>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补充说明</a:t>
            </a:r>
          </a:p>
        </p:txBody>
      </p:sp>
      <p:sp>
        <p:nvSpPr>
          <p:cNvPr id="71683" name="Text Box 2"/>
          <p:cNvSpPr txBox="1">
            <a:spLocks noChangeArrowheads="1"/>
          </p:cNvSpPr>
          <p:nvPr/>
        </p:nvSpPr>
        <p:spPr bwMode="auto">
          <a:xfrm>
            <a:off x="323850" y="1268413"/>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a:solidFill>
                  <a:srgbClr val="0000FF"/>
                </a:solidFill>
                <a:latin typeface="Times New Roman" panose="02020603050405020304" pitchFamily="18" charset="0"/>
              </a:rPr>
              <a:t>二叉树中序遍历的直观方法：投影法</a:t>
            </a:r>
            <a:r>
              <a:rPr lang="zh-CN" altLang="en-US" sz="2800">
                <a:latin typeface="Times New Roman" panose="02020603050405020304" pitchFamily="18" charset="0"/>
              </a:rPr>
              <a:t> </a:t>
            </a:r>
          </a:p>
          <a:p>
            <a:pPr>
              <a:spcBef>
                <a:spcPct val="50000"/>
              </a:spcBef>
            </a:pPr>
            <a:r>
              <a:rPr lang="zh-CN" altLang="en-US" sz="200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539750" y="2997200"/>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6840538" y="3590925"/>
            <a:ext cx="2268537"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t>在上述二叉树的正下方画一条水平直线，将树中各结点依次垂直投影到这条水平直线上，此时该水平直线上得到的结点序列即为该二叉树的中序遍历序列</a:t>
            </a:r>
            <a:r>
              <a:rPr lang="en-US" altLang="zh-CN" sz="2000"/>
              <a:t>(DBEAFCG) </a:t>
            </a:r>
            <a:endParaRPr lang="zh-CN" altLang="en-US"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179388" y="115888"/>
            <a:ext cx="6011862" cy="757237"/>
          </a:xfrm>
        </p:spPr>
        <p:txBody>
          <a:bodyPr/>
          <a:lstStyle/>
          <a:p>
            <a:pPr algn="ctr"/>
            <a:r>
              <a:rPr lang="zh-CN" altLang="en-US" b="1" smtClean="0">
                <a:solidFill>
                  <a:schemeClr val="tx2"/>
                </a:solidFill>
                <a:ea typeface="华文新魏" panose="02010800040101010101" pitchFamily="2" charset="-122"/>
              </a:rPr>
              <a:t>二叉树递归的中序遍历算法</a:t>
            </a:r>
          </a:p>
        </p:txBody>
      </p:sp>
      <p:sp>
        <p:nvSpPr>
          <p:cNvPr id="157700" name="Rectangle 4"/>
          <p:cNvSpPr>
            <a:spLocks noGrp="1" noChangeArrowheads="1"/>
          </p:cNvSpPr>
          <p:nvPr>
            <p:ph type="body" idx="1"/>
          </p:nvPr>
        </p:nvSpPr>
        <p:spPr>
          <a:xfrm>
            <a:off x="590550" y="1304925"/>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a:t>
            </a:r>
            <a:r>
              <a:rPr lang="zh-CN" altLang="en-US" sz="2400" dirty="0" smtClean="0">
                <a:solidFill>
                  <a:schemeClr val="tx2"/>
                </a:solidFill>
                <a:latin typeface="Times New Roman" panose="02020603050405020304" pitchFamily="18" charset="0"/>
                <a:ea typeface="隶书" panose="02010509060101010101" pitchFamily="49" charset="-122"/>
              </a:rPr>
              <a:t>结点</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visit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0" name="Rectangle 12"/>
          <p:cNvSpPr>
            <a:spLocks noGrp="1" noChangeArrowheads="1"/>
          </p:cNvSpPr>
          <p:nvPr>
            <p:ph type="body" idx="1"/>
          </p:nvPr>
        </p:nvSpPr>
        <p:spPr>
          <a:xfrm>
            <a:off x="647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73741" name="Rectangle 13"/>
          <p:cNvSpPr>
            <a:spLocks noGrp="1" noChangeArrowheads="1"/>
          </p:cNvSpPr>
          <p:nvPr>
            <p:ph type="title"/>
          </p:nvPr>
        </p:nvSpPr>
        <p:spPr>
          <a:xfrm>
            <a:off x="173038" y="138113"/>
            <a:ext cx="6113462"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后序遍历 </a:t>
            </a:r>
            <a:r>
              <a:rPr lang="en-US" altLang="zh-CN" sz="3200" b="1" smtClean="0">
                <a:solidFill>
                  <a:schemeClr val="tx2"/>
                </a:solidFill>
                <a:latin typeface="华文新魏" panose="02010800040101010101" pitchFamily="2" charset="-122"/>
                <a:ea typeface="华文新魏" panose="02010800040101010101" pitchFamily="2" charset="-122"/>
              </a:rPr>
              <a:t>(Postorder Traversal)</a:t>
            </a:r>
            <a:endParaRPr lang="en-US" altLang="zh-CN" sz="3200" smtClean="0">
              <a:solidFill>
                <a:schemeClr val="tx2"/>
              </a:solidFill>
              <a:latin typeface="华文新魏" panose="02010800040101010101" pitchFamily="2" charset="-122"/>
              <a:ea typeface="华文新魏" panose="02010800040101010101" pitchFamily="2" charset="-122"/>
            </a:endParaRPr>
          </a:p>
        </p:txBody>
      </p:sp>
      <p:sp>
        <p:nvSpPr>
          <p:cNvPr id="160782"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2627784" y="5949280"/>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1979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754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4506913" y="1851025"/>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3973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4087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3913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7478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4598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4065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5078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6332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5780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6792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5821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395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44450" y="21907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5211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7740650" y="6165850"/>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179388" y="115888"/>
            <a:ext cx="6096000" cy="715962"/>
          </a:xfrm>
        </p:spPr>
        <p:txBody>
          <a:bodyPr/>
          <a:lstStyle/>
          <a:p>
            <a:pPr algn="ctr"/>
            <a:r>
              <a:rPr lang="zh-CN" altLang="en-US" sz="3200" b="1" smtClean="0">
                <a:solidFill>
                  <a:schemeClr val="tx2"/>
                </a:solidFill>
                <a:ea typeface="华文新魏" panose="02010800040101010101" pitchFamily="2" charset="-122"/>
              </a:rPr>
              <a:t>二叉树递归的后序遍历算法</a:t>
            </a:r>
          </a:p>
        </p:txBody>
      </p:sp>
      <p:sp>
        <p:nvSpPr>
          <p:cNvPr id="161796" name="Rectangle 4"/>
          <p:cNvSpPr>
            <a:spLocks noGrp="1" noChangeArrowheads="1"/>
          </p:cNvSpPr>
          <p:nvPr>
            <p:ph type="body" idx="1"/>
          </p:nvPr>
        </p:nvSpPr>
        <p:spPr>
          <a:xfrm>
            <a:off x="719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13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2267744" y="3573016"/>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107950" y="128588"/>
            <a:ext cx="6696075" cy="708025"/>
          </a:xfrm>
        </p:spPr>
        <p:txBody>
          <a:bodyPr/>
          <a:lstStyle/>
          <a:p>
            <a:pPr algn="ctr"/>
            <a:r>
              <a:rPr lang="zh-CN" altLang="en-US"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31752" y="5350101"/>
            <a:ext cx="2216150" cy="1477962"/>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3"/>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pPr algn="ctr"/>
            <a:r>
              <a:rPr lang="zh-CN" altLang="en-US"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7828"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900113" y="1989138"/>
            <a:ext cx="7920037"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800">
                <a:solidFill>
                  <a:schemeClr val="tx2"/>
                </a:solidFill>
                <a:latin typeface="Times New Roman" panose="02020603050405020304" pitchFamily="18" charset="0"/>
              </a:rPr>
              <a:t>1.</a:t>
            </a:r>
            <a:r>
              <a:rPr lang="zh-CN" altLang="en-US" sz="2800">
                <a:latin typeface="Times New Roman" panose="02020603050405020304" pitchFamily="18" charset="0"/>
              </a:rPr>
              <a:t>若二叉树有</a:t>
            </a:r>
            <a:r>
              <a:rPr lang="en-US" altLang="zh-CN" sz="2800">
                <a:latin typeface="Times New Roman" panose="02020603050405020304" pitchFamily="18" charset="0"/>
              </a:rPr>
              <a:t>12</a:t>
            </a:r>
            <a:r>
              <a:rPr lang="zh-CN" altLang="en-US" sz="2800">
                <a:latin typeface="Times New Roman" panose="02020603050405020304" pitchFamily="18" charset="0"/>
              </a:rPr>
              <a:t>个结点而且度为</a:t>
            </a:r>
            <a:r>
              <a:rPr lang="en-US" altLang="zh-CN" sz="2800">
                <a:latin typeface="Times New Roman" panose="02020603050405020304" pitchFamily="18" charset="0"/>
              </a:rPr>
              <a:t>1</a:t>
            </a:r>
            <a:r>
              <a:rPr lang="zh-CN" altLang="en-US" sz="2800">
                <a:latin typeface="Times New Roman" panose="02020603050405020304" pitchFamily="18" charset="0"/>
              </a:rPr>
              <a:t>的个数有</a:t>
            </a:r>
            <a:r>
              <a:rPr lang="en-US" altLang="zh-CN" sz="2800">
                <a:latin typeface="Times New Roman" panose="02020603050405020304" pitchFamily="18" charset="0"/>
              </a:rPr>
              <a:t>5</a:t>
            </a:r>
            <a:r>
              <a:rPr lang="zh-CN" altLang="en-US" sz="2800">
                <a:latin typeface="Times New Roman" panose="02020603050405020304" pitchFamily="18" charset="0"/>
              </a:rPr>
              <a:t>个，试问该树中叶子结点有几个？</a:t>
            </a:r>
          </a:p>
          <a:p>
            <a:pPr>
              <a:spcBef>
                <a:spcPct val="50000"/>
              </a:spcBef>
            </a:pPr>
            <a:r>
              <a:rPr lang="en-US" altLang="zh-CN" sz="2800">
                <a:solidFill>
                  <a:schemeClr val="tx2"/>
                </a:solidFill>
                <a:latin typeface="Times New Roman" panose="02020603050405020304" pitchFamily="18" charset="0"/>
              </a:rPr>
              <a:t>2.</a:t>
            </a:r>
            <a:r>
              <a:rPr lang="en-US" altLang="zh-CN" sz="2800">
                <a:latin typeface="Times New Roman" panose="02020603050405020304" pitchFamily="18" charset="0"/>
              </a:rPr>
              <a:t> A  Tree  is represented     as</a:t>
            </a:r>
          </a:p>
          <a:p>
            <a:pPr>
              <a:spcBef>
                <a:spcPct val="50000"/>
              </a:spcBef>
            </a:pPr>
            <a:r>
              <a:rPr lang="en-US" altLang="zh-CN" sz="2800">
                <a:latin typeface="Times New Roman" panose="02020603050405020304" pitchFamily="18" charset="0"/>
              </a:rPr>
              <a:t>A(B(CD)E(F(G)H(I(JK)L(MNO))))</a:t>
            </a:r>
          </a:p>
          <a:p>
            <a:pPr>
              <a:spcBef>
                <a:spcPct val="50000"/>
              </a:spcBef>
            </a:pPr>
            <a:r>
              <a:rPr lang="en-US" altLang="zh-CN" sz="2800">
                <a:latin typeface="Times New Roman" panose="02020603050405020304" pitchFamily="18" charset="0"/>
              </a:rPr>
              <a:t>Please draw  the  tree</a:t>
            </a:r>
          </a:p>
          <a:p>
            <a:pPr>
              <a:spcBef>
                <a:spcPct val="50000"/>
              </a:spcBef>
            </a:pPr>
            <a:endParaRPr lang="en-US" altLang="zh-CN" sz="2800">
              <a:latin typeface="Times New Roman" panose="02020603050405020304" pitchFamily="18" charset="0"/>
            </a:endParaRPr>
          </a:p>
        </p:txBody>
      </p:sp>
      <p:sp>
        <p:nvSpPr>
          <p:cNvPr id="3" name="右箭头 2">
            <a:hlinkClick r:id="rId3" action="ppaction://hlinksldjump"/>
          </p:cNvPr>
          <p:cNvSpPr/>
          <p:nvPr/>
        </p:nvSpPr>
        <p:spPr>
          <a:xfrm>
            <a:off x="7885113" y="6165850"/>
            <a:ext cx="647700" cy="431800"/>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pPr algn="ctr"/>
            <a:r>
              <a:rPr lang="zh-CN" altLang="en-US"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8852"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457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a:t>
            </a:r>
            <a:r>
              <a:rPr lang="en-US" altLang="zh-CN" sz="2400">
                <a:latin typeface="Times New Roman" panose="02020603050405020304" pitchFamily="18" charset="0"/>
              </a:rPr>
              <a:t>.</a:t>
            </a:r>
            <a:r>
              <a:rPr lang="zh-CN" altLang="en-US" sz="2400">
                <a:latin typeface="Times New Roman" panose="02020603050405020304" pitchFamily="18" charset="0"/>
              </a:rPr>
              <a:t>下面的二叉树中，</a:t>
            </a:r>
            <a:r>
              <a:rPr lang="en-US" altLang="zh-CN" sz="2400">
                <a:latin typeface="Times New Roman" panose="02020603050405020304" pitchFamily="18" charset="0"/>
              </a:rPr>
              <a:t>(      )</a:t>
            </a:r>
            <a:r>
              <a:rPr lang="zh-CN" altLang="en-US" sz="2400">
                <a:latin typeface="Times New Roman" panose="02020603050405020304" pitchFamily="18" charset="0"/>
              </a:rPr>
              <a:t>不是完全二叉树。 </a:t>
            </a:r>
          </a:p>
        </p:txBody>
      </p:sp>
      <p:sp>
        <p:nvSpPr>
          <p:cNvPr id="78856" name="Text Box 4"/>
          <p:cNvSpPr txBox="1">
            <a:spLocks noChangeArrowheads="1"/>
          </p:cNvSpPr>
          <p:nvPr/>
        </p:nvSpPr>
        <p:spPr bwMode="auto">
          <a:xfrm>
            <a:off x="381000" y="4127500"/>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4</a:t>
            </a:r>
            <a:r>
              <a:rPr lang="en-US" altLang="zh-CN" sz="2400" dirty="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a:t>
            </a:r>
            <a:r>
              <a:rPr lang="zh-CN" altLang="en-US" sz="2000" dirty="0" smtClean="0">
                <a:latin typeface="Times New Roman" panose="02020603050405020304" pitchFamily="18" charset="0"/>
              </a:rPr>
              <a:t>二叉树</a:t>
            </a:r>
            <a:r>
              <a:rPr lang="zh-CN" altLang="en-US" sz="2000" dirty="0">
                <a:latin typeface="Times New Roman" panose="02020603050405020304" pitchFamily="18" charset="0"/>
              </a:rPr>
              <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430213" y="1773238"/>
            <a:ext cx="8356600" cy="290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179388" y="1158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79876" name="矩形 1"/>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2948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Rectangle 5"/>
          <p:cNvSpPr>
            <a:spLocks noGrp="1" noChangeArrowheads="1"/>
          </p:cNvSpPr>
          <p:nvPr>
            <p:ph type="body" idx="1"/>
          </p:nvPr>
        </p:nvSpPr>
        <p:spPr>
          <a:xfrm>
            <a:off x="383752" y="1654152"/>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const</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899" name="Rectangle 4"/>
          <p:cNvSpPr>
            <a:spLocks noGrp="1" noChangeArrowheads="1"/>
          </p:cNvSpPr>
          <p:nvPr>
            <p:ph type="title"/>
          </p:nvPr>
        </p:nvSpPr>
        <p:spPr>
          <a:xfrm>
            <a:off x="179388" y="2047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80900" name="矩形 3"/>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(2)</a:t>
            </a:r>
            <a:r>
              <a:rPr lang="zh-CN" altLang="en-US" sz="2400">
                <a:solidFill>
                  <a:srgbClr val="0000FF"/>
                </a:solidFill>
              </a:rPr>
              <a:t>计算二叉树的高度</a:t>
            </a:r>
          </a:p>
        </p:txBody>
      </p:sp>
      <p:sp>
        <p:nvSpPr>
          <p:cNvPr id="5" name="矩形标注 4"/>
          <p:cNvSpPr/>
          <p:nvPr/>
        </p:nvSpPr>
        <p:spPr>
          <a:xfrm>
            <a:off x="5062538" y="6237288"/>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1</a:t>
            </a:r>
            <a:r>
              <a:rPr lang="zh-CN" altLang="en-US" sz="1600" dirty="0" smtClean="0"/>
              <a:t>：</a:t>
            </a:r>
            <a:r>
              <a:rPr lang="zh-CN" altLang="en-US" sz="1600" dirty="0"/>
              <a:t>写出该算法的非递归实现并画出栈的变化</a:t>
            </a:r>
            <a:r>
              <a:rPr lang="zh-CN" altLang="en-US" sz="1600" dirty="0" smtClean="0"/>
              <a:t>情况</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5785445" y="4437112"/>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228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(3)</a:t>
            </a:r>
            <a:r>
              <a:rPr lang="zh-CN" altLang="en-US" sz="2400">
                <a:solidFill>
                  <a:srgbClr val="0000FF"/>
                </a:solidFill>
              </a:rPr>
              <a:t>二叉树的撤消操作</a:t>
            </a:r>
          </a:p>
          <a:p>
            <a:pPr algn="just"/>
            <a:r>
              <a:rPr lang="zh-CN" altLang="en-US" sz="2400">
                <a:solidFill>
                  <a:srgbClr val="080808"/>
                </a:solidFill>
              </a:rPr>
              <a:t>在释放某个结点的存储空间前必须先释放该结点左孩子结点的存储空间和右孩子结点的存储空间，因此，二叉树撤消操作必须是</a:t>
            </a:r>
            <a:r>
              <a:rPr lang="zh-CN" altLang="en-US" sz="2400">
                <a:solidFill>
                  <a:srgbClr val="0000FF"/>
                </a:solidFill>
              </a:rPr>
              <a:t>后序遍历的具体应用</a:t>
            </a:r>
            <a:r>
              <a:rPr lang="zh-CN" altLang="en-US" sz="2400">
                <a:solidFill>
                  <a:srgbClr val="080808"/>
                </a:solidFill>
              </a:rPr>
              <a:t>。撤消操作函数实现如下：</a:t>
            </a:r>
          </a:p>
          <a:p>
            <a:pPr algn="just"/>
            <a:endParaRPr lang="zh-CN" altLang="en-US" sz="2400">
              <a:solidFill>
                <a:srgbClr val="080808"/>
              </a:solidFill>
            </a:endParaRPr>
          </a:p>
          <a:p>
            <a:pPr algn="just"/>
            <a:r>
              <a:rPr lang="en-US" altLang="zh-CN" sz="2000">
                <a:solidFill>
                  <a:srgbClr val="080808"/>
                </a:solidFill>
                <a:latin typeface="Times New Roman" panose="02020603050405020304" pitchFamily="18" charset="0"/>
              </a:rPr>
              <a:t>template &lt;class T&gt;</a:t>
            </a:r>
          </a:p>
          <a:p>
            <a:pPr algn="just"/>
            <a:r>
              <a:rPr lang="en-US" altLang="zh-CN" sz="2000">
                <a:solidFill>
                  <a:srgbClr val="080808"/>
                </a:solidFill>
                <a:latin typeface="Times New Roman" panose="02020603050405020304" pitchFamily="18" charset="0"/>
              </a:rPr>
              <a:t>void Destroy(BiTreeNode&lt;T&gt; *&amp; root)</a:t>
            </a:r>
          </a:p>
          <a:p>
            <a:pPr algn="just"/>
            <a:r>
              <a:rPr lang="en-US" altLang="zh-CN" sz="2000">
                <a:solidFill>
                  <a:srgbClr val="080808"/>
                </a:solidFill>
                <a:latin typeface="Times New Roman" panose="02020603050405020304" pitchFamily="18" charset="0"/>
              </a:rPr>
              <a:t>{</a:t>
            </a:r>
          </a:p>
          <a:p>
            <a:pPr algn="just"/>
            <a:r>
              <a:rPr lang="en-US" altLang="zh-CN" sz="2000">
                <a:solidFill>
                  <a:srgbClr val="080808"/>
                </a:solidFill>
                <a:latin typeface="Times New Roman" panose="02020603050405020304" pitchFamily="18" charset="0"/>
              </a:rPr>
              <a:t>	if((root) != NULL &amp;&amp; (root)-&gt;Left() != NULL)</a:t>
            </a:r>
          </a:p>
          <a:p>
            <a:pPr algn="just"/>
            <a:r>
              <a:rPr lang="en-US" altLang="zh-CN" sz="2000">
                <a:solidFill>
                  <a:srgbClr val="080808"/>
                </a:solidFill>
                <a:latin typeface="Times New Roman" panose="02020603050405020304" pitchFamily="18" charset="0"/>
              </a:rPr>
              <a:t>		Destroy(root-&gt;Left()); </a:t>
            </a:r>
          </a:p>
          <a:p>
            <a:pPr algn="just"/>
            <a:r>
              <a:rPr lang="en-US" altLang="zh-CN" sz="2000">
                <a:solidFill>
                  <a:srgbClr val="080808"/>
                </a:solidFill>
                <a:latin typeface="Times New Roman" panose="02020603050405020304" pitchFamily="18" charset="0"/>
              </a:rPr>
              <a:t>	if((root) != NULL &amp;&amp; (root)-&gt;Right() != NULL)</a:t>
            </a:r>
          </a:p>
          <a:p>
            <a:pPr algn="just"/>
            <a:r>
              <a:rPr lang="en-US" altLang="zh-CN" sz="2000">
                <a:solidFill>
                  <a:srgbClr val="080808"/>
                </a:solidFill>
                <a:latin typeface="Times New Roman" panose="02020603050405020304" pitchFamily="18" charset="0"/>
              </a:rPr>
              <a:t>		Destroy(root-&gt;Right()); </a:t>
            </a:r>
          </a:p>
          <a:p>
            <a:pPr algn="just"/>
            <a:r>
              <a:rPr lang="en-US" altLang="zh-CN" sz="2000">
                <a:solidFill>
                  <a:srgbClr val="080808"/>
                </a:solidFill>
                <a:latin typeface="Times New Roman" panose="02020603050405020304" pitchFamily="18" charset="0"/>
              </a:rPr>
              <a:t>	cout &lt;&lt; root-&gt;data &lt;&lt; " ";	</a:t>
            </a:r>
            <a:r>
              <a:rPr lang="zh-CN" altLang="en-US" sz="2000">
                <a:solidFill>
                  <a:srgbClr val="080808"/>
                </a:solidFill>
                <a:latin typeface="Times New Roman" panose="02020603050405020304" pitchFamily="18" charset="0"/>
              </a:rPr>
              <a:t>	</a:t>
            </a:r>
            <a:endParaRPr lang="en-US" altLang="zh-CN" sz="2000">
              <a:solidFill>
                <a:srgbClr val="080808"/>
              </a:solidFill>
              <a:latin typeface="Times New Roman" panose="02020603050405020304" pitchFamily="18" charset="0"/>
            </a:endParaRPr>
          </a:p>
          <a:p>
            <a:pPr algn="just"/>
            <a:r>
              <a:rPr lang="en-US" altLang="zh-CN" sz="2000">
                <a:solidFill>
                  <a:srgbClr val="080808"/>
                </a:solidFill>
                <a:latin typeface="Times New Roman" panose="02020603050405020304" pitchFamily="18" charset="0"/>
              </a:rPr>
              <a:t>	delete root;</a:t>
            </a:r>
          </a:p>
          <a:p>
            <a:pPr algn="just"/>
            <a:r>
              <a:rPr lang="en-US" altLang="zh-CN" sz="2000">
                <a:solidFill>
                  <a:srgbClr val="080808"/>
                </a:solidFill>
                <a:latin typeface="Times New Roman" panose="02020603050405020304" pitchFamily="18" charset="0"/>
              </a:rPr>
              <a:t>}</a:t>
            </a:r>
          </a:p>
        </p:txBody>
      </p:sp>
      <p:sp>
        <p:nvSpPr>
          <p:cNvPr id="4" name="圆角矩形 3"/>
          <p:cNvSpPr/>
          <p:nvPr/>
        </p:nvSpPr>
        <p:spPr>
          <a:xfrm>
            <a:off x="6948488" y="587692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nvGraphicFramePr>
        <p:xfrm>
          <a:off x="6808788" y="5000625"/>
          <a:ext cx="2300287" cy="1812925"/>
        </p:xfrm>
        <a:graphic>
          <a:graphicData uri="http://schemas.openxmlformats.org/presentationml/2006/ole">
            <mc:AlternateContent xmlns:mc="http://schemas.openxmlformats.org/markup-compatibility/2006">
              <mc:Choice xmlns:v="urn:schemas-microsoft-com:vml" Requires="v">
                <p:oleObj spid="_x0000_s81952"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788" y="500062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3492500" y="5876925"/>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179388" y="16033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468313" y="908050"/>
            <a:ext cx="7704137"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rgbClr val="0000FF"/>
                </a:solidFill>
                <a:latin typeface="Times New Roman" panose="02020603050405020304" pitchFamily="18" charset="0"/>
              </a:rPr>
              <a:t>(4) </a:t>
            </a:r>
            <a:r>
              <a:rPr lang="zh-CN" altLang="en-US" sz="2800">
                <a:solidFill>
                  <a:srgbClr val="0000FF"/>
                </a:solidFill>
                <a:latin typeface="Times New Roman" panose="02020603050405020304" pitchFamily="18" charset="0"/>
              </a:rPr>
              <a:t>打印二叉树</a:t>
            </a:r>
          </a:p>
          <a:p>
            <a:pPr algn="just"/>
            <a:r>
              <a:rPr lang="zh-CN" altLang="en-US" sz="2400">
                <a:solidFill>
                  <a:srgbClr val="080808"/>
                </a:solidFill>
                <a:latin typeface="Times New Roman" panose="02020603050405020304" pitchFamily="18" charset="0"/>
              </a:rPr>
              <a:t>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后，在屏幕上方的首先是右子树，然后是根结点，最后是左子树，所以</a:t>
            </a:r>
            <a:r>
              <a:rPr lang="zh-CN" altLang="en-US" sz="240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3606800"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6257925"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3686175" y="3751263"/>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6257925" y="3765550"/>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701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6512" y="44624"/>
            <a:ext cx="5405437"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5916613" y="35575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5951538"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5175250" y="4237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5124450"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6727825"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6769100" y="4168775"/>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5511800" y="378460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4643438"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4778375"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4727575" y="4940300"/>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7077075"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6226175" y="4999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6235700" y="5011738"/>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6467475" y="4513263"/>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6505575"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7264400"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7213600" y="487362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5000625"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4967288" y="4525963"/>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5084763"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5035550"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5121275"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6357938" y="3856038"/>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6321425" y="3143250"/>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7024688"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6969125"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7610475"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7286625"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7064375"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7554913"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5578475" y="4578350"/>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5594350"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5499796"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smtClean="0">
                <a:latin typeface="Arial" panose="020B0604020202020204" pitchFamily="34" charset="0"/>
                <a:ea typeface="宋体" panose="02010600030101010101" pitchFamily="2" charset="-122"/>
                <a:cs typeface="Arial" panose="020B0604020202020204" pitchFamily="34" charset="0"/>
              </a:rPr>
              <a:t>- - - -</a:t>
            </a:r>
            <a:r>
              <a:rPr lang="en-US" altLang="zh-CN" sz="2000" dirty="0">
                <a:latin typeface="Arial" panose="020B0604020202020204" pitchFamily="34" charset="0"/>
                <a:ea typeface="宋体" panose="02010600030101010101" pitchFamily="2" charset="-122"/>
                <a:cs typeface="Arial" panose="020B0604020202020204" pitchFamily="34" charset="0"/>
              </a:rPr>
              <a:t>E</a:t>
            </a:r>
          </a:p>
        </p:txBody>
      </p:sp>
      <p:sp>
        <p:nvSpPr>
          <p:cNvPr id="42" name="Text Box 55"/>
          <p:cNvSpPr txBox="1">
            <a:spLocks noChangeArrowheads="1"/>
          </p:cNvSpPr>
          <p:nvPr/>
        </p:nvSpPr>
        <p:spPr bwMode="auto">
          <a:xfrm>
            <a:off x="5578475"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6804025"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6191250" y="3143250"/>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7545388"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6219825"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6211888"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6219825"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6257925"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6219825"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6219825"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6215063"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6143625" y="332656"/>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5715000"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2898775" y="5997749"/>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468313" y="620688"/>
            <a:ext cx="80645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smtClean="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smtClean="0">
                <a:solidFill>
                  <a:srgbClr val="080808"/>
                </a:solidFill>
                <a:latin typeface="Times New Roman" panose="02020603050405020304" pitchFamily="18" charset="0"/>
              </a:rPr>
              <a:t>x</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r>
              <a:rPr lang="zh-CN" altLang="en-US" sz="2400" dirty="0" smtClean="0">
                <a:solidFill>
                  <a:srgbClr val="080808"/>
                </a:solidFill>
                <a:latin typeface="Times New Roman" panose="02020603050405020304" pitchFamily="18" charset="0"/>
              </a:rPr>
              <a:t>；</a:t>
            </a:r>
            <a:endParaRPr lang="en-US" altLang="zh-CN" sz="2400" dirty="0" smtClean="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smtClean="0">
              <a:solidFill>
                <a:srgbClr val="080808"/>
              </a:solidFill>
              <a:latin typeface="Times New Roman" panose="02020603050405020304" pitchFamily="18" charset="0"/>
            </a:endParaRPr>
          </a:p>
          <a:p>
            <a:pPr algn="just"/>
            <a:r>
              <a:rPr lang="zh-CN" altLang="en-US" sz="2400" dirty="0" smtClean="0">
                <a:solidFill>
                  <a:srgbClr val="080808"/>
                </a:solidFill>
                <a:latin typeface="Times New Roman" panose="02020603050405020304" pitchFamily="18" charset="0"/>
              </a:rPr>
              <a:t>查找函数等价于先</a:t>
            </a:r>
            <a:r>
              <a:rPr lang="zh-CN" altLang="en-US" sz="2400" dirty="0">
                <a:solidFill>
                  <a:srgbClr val="080808"/>
                </a:solidFill>
                <a:latin typeface="Times New Roman" panose="02020603050405020304" pitchFamily="18" charset="0"/>
              </a:rPr>
              <a:t>序</a:t>
            </a:r>
            <a:r>
              <a:rPr lang="zh-CN" altLang="en-US" sz="2400" dirty="0" smtClean="0">
                <a:solidFill>
                  <a:srgbClr val="080808"/>
                </a:solidFill>
                <a:latin typeface="Times New Roman" panose="02020603050405020304" pitchFamily="18" charset="0"/>
              </a:rPr>
              <a:t>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a:t>
            </a:r>
            <a:r>
              <a:rPr lang="zh-CN" altLang="en-US" sz="2400" dirty="0" smtClean="0">
                <a:solidFill>
                  <a:srgbClr val="080808"/>
                </a:solidFill>
                <a:latin typeface="Times New Roman" panose="02020603050405020304" pitchFamily="18" charset="0"/>
              </a:rPr>
              <a:t>因此这</a:t>
            </a:r>
            <a:r>
              <a:rPr lang="zh-CN" altLang="en-US" sz="2400" dirty="0">
                <a:solidFill>
                  <a:srgbClr val="080808"/>
                </a:solidFill>
                <a:latin typeface="Times New Roman" panose="02020603050405020304" pitchFamily="18" charset="0"/>
              </a:rPr>
              <a:t>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smtClean="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5943600"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1979712" y="5494660"/>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5004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6567488"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6602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5826125"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5775325" y="449897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7378700" y="45608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7419975"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6162675"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5294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5429250" y="53609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5378450"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7727950" y="4935538"/>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6877050"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6886575"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7118350" y="4870450"/>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7156450"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7915275" y="529431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7864475"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5651500"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5618163" y="4883150"/>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5735638" y="61515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5686425"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5772150" y="5740400"/>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7008813" y="4213225"/>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5143500" y="3429000"/>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4594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6072188" y="4429125"/>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5945188" y="5715000"/>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7358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6357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7358063"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7191375" y="30019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6842125" y="342265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7239000"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3857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6103938" y="6000750"/>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7572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2786063"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2938463"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0" y="19050"/>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a:latin typeface="Times New Roman" panose="02020603050405020304" pitchFamily="18" charset="0"/>
              </a:rPr>
              <a:t>BiTreeNode *Search (BiTreeNode *bt, DataType x)</a:t>
            </a:r>
          </a:p>
          <a:p>
            <a:pPr algn="just">
              <a:lnSpc>
                <a:spcPts val="1800"/>
              </a:lnSpc>
            </a:pPr>
            <a:r>
              <a:rPr lang="en-US" altLang="zh-CN" sz="1600">
                <a:latin typeface="Times New Roman" panose="02020603050405020304" pitchFamily="18" charset="0"/>
              </a:rPr>
              <a:t>{     BiTreeNode *find=NULL;</a:t>
            </a:r>
          </a:p>
          <a:p>
            <a:pPr algn="just">
              <a:lnSpc>
                <a:spcPts val="1800"/>
              </a:lnSpc>
            </a:pPr>
            <a:r>
              <a:rPr lang="en-US" altLang="zh-CN" sz="1600">
                <a:latin typeface="Times New Roman" panose="02020603050405020304" pitchFamily="18" charset="0"/>
              </a:rPr>
              <a:t>       if (bt != NULL) </a:t>
            </a:r>
          </a:p>
          <a:p>
            <a:pPr algn="just">
              <a:lnSpc>
                <a:spcPts val="1800"/>
              </a:lnSpc>
            </a:pPr>
            <a:r>
              <a:rPr lang="en-US" altLang="zh-CN" sz="1600">
                <a:latin typeface="Times New Roman" panose="02020603050405020304" pitchFamily="18" charset="0"/>
              </a:rPr>
              <a:t>      {    if (bt-&gt;data == x)</a:t>
            </a:r>
          </a:p>
          <a:p>
            <a:pPr algn="just">
              <a:lnSpc>
                <a:spcPts val="1800"/>
              </a:lnSpc>
            </a:pPr>
            <a:r>
              <a:rPr lang="en-US" altLang="zh-CN" sz="1600">
                <a:latin typeface="Times New Roman" panose="02020603050405020304" pitchFamily="18" charset="0"/>
              </a:rPr>
              <a:t>                 find=bt; </a:t>
            </a:r>
            <a:endParaRPr lang="en-US" altLang="zh-CN" sz="1600"/>
          </a:p>
          <a:p>
            <a:pPr algn="just">
              <a:lnSpc>
                <a:spcPts val="1800"/>
              </a:lnSpc>
            </a:pPr>
            <a:r>
              <a:rPr lang="en-US" altLang="zh-CN" sz="1600">
                <a:latin typeface="Times New Roman" panose="02020603050405020304" pitchFamily="18" charset="0"/>
              </a:rPr>
              <a:t>            else</a:t>
            </a:r>
          </a:p>
          <a:p>
            <a:pPr algn="just">
              <a:lnSpc>
                <a:spcPts val="1800"/>
              </a:lnSpc>
            </a:pPr>
            <a:r>
              <a:rPr lang="en-US" altLang="zh-CN" sz="1600">
                <a:latin typeface="Times New Roman" panose="02020603050405020304" pitchFamily="18" charset="0"/>
              </a:rPr>
              <a:t>           {	</a:t>
            </a:r>
          </a:p>
          <a:p>
            <a:pPr algn="just">
              <a:lnSpc>
                <a:spcPts val="1800"/>
              </a:lnSpc>
            </a:pPr>
            <a:r>
              <a:rPr lang="en-US" altLang="zh-CN" sz="1600">
                <a:latin typeface="Times New Roman" panose="02020603050405020304" pitchFamily="18" charset="0"/>
              </a:rPr>
              <a:t>                 find=Search (bt-&gt;leftChild, x);</a:t>
            </a:r>
            <a:endParaRPr lang="zh-CN" altLang="en-US" sz="1600">
              <a:latin typeface="Times New Roman" panose="02020603050405020304" pitchFamily="18" charset="0"/>
            </a:endParaRPr>
          </a:p>
          <a:p>
            <a:pPr algn="just">
              <a:lnSpc>
                <a:spcPts val="1800"/>
              </a:lnSpc>
            </a:pPr>
            <a:r>
              <a:rPr lang="en-US" altLang="zh-CN" sz="1600">
                <a:latin typeface="Times New Roman" panose="02020603050405020304" pitchFamily="18" charset="0"/>
              </a:rPr>
              <a:t>                 if (find == NULL)</a:t>
            </a:r>
          </a:p>
          <a:p>
            <a:pPr algn="just">
              <a:lnSpc>
                <a:spcPts val="1800"/>
              </a:lnSpc>
            </a:pPr>
            <a:r>
              <a:rPr lang="en-US" altLang="zh-CN" sz="1600">
                <a:latin typeface="Times New Roman" panose="02020603050405020304" pitchFamily="18" charset="0"/>
              </a:rPr>
              <a:t>                 find=Search (bt-&gt;rightChild, x);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return find;//</a:t>
            </a:r>
            <a:r>
              <a:rPr lang="zh-CN" altLang="en-US" sz="1600">
                <a:latin typeface="Times New Roman" panose="02020603050405020304" pitchFamily="18" charset="0"/>
              </a:rPr>
              <a:t>查找出口</a:t>
            </a:r>
          </a:p>
          <a:p>
            <a:pPr algn="just">
              <a:lnSpc>
                <a:spcPts val="1800"/>
              </a:lnSpc>
            </a:pPr>
            <a:r>
              <a:rPr lang="en-US" altLang="zh-CN" sz="1600">
                <a:latin typeface="Times New Roman" panose="02020603050405020304" pitchFamily="18" charset="0"/>
              </a:rPr>
              <a:t>}</a:t>
            </a:r>
          </a:p>
          <a:p>
            <a:pPr eaLnBrk="1" hangingPunct="1">
              <a:lnSpc>
                <a:spcPts val="1800"/>
              </a:lnSpc>
            </a:pPr>
            <a:r>
              <a:rPr lang="en-US" altLang="zh-CN" sz="1600">
                <a:latin typeface="Times New Roman" panose="02020603050405020304" pitchFamily="18" charset="0"/>
              </a:rPr>
              <a:t>main( )</a:t>
            </a:r>
          </a:p>
          <a:p>
            <a:pPr eaLnBrk="1" hangingPunct="1">
              <a:lnSpc>
                <a:spcPts val="1800"/>
              </a:lnSpc>
            </a:pPr>
            <a:r>
              <a:rPr lang="en-US" altLang="zh-CN" sz="1600">
                <a:latin typeface="Times New Roman" panose="02020603050405020304" pitchFamily="18" charset="0"/>
              </a:rPr>
              <a:t>{BiTreeNode *find;</a:t>
            </a:r>
          </a:p>
          <a:p>
            <a:pPr eaLnBrk="1" hangingPunct="1">
              <a:lnSpc>
                <a:spcPts val="1800"/>
              </a:lnSpc>
            </a:pPr>
            <a:r>
              <a:rPr lang="en-US" altLang="zh-CN" sz="1600">
                <a:latin typeface="Times New Roman" panose="02020603050405020304" pitchFamily="18" charset="0"/>
              </a:rPr>
              <a:t>  ……</a:t>
            </a:r>
          </a:p>
          <a:p>
            <a:pPr eaLnBrk="1" hangingPunct="1">
              <a:lnSpc>
                <a:spcPts val="1800"/>
              </a:lnSpc>
            </a:pPr>
            <a:r>
              <a:rPr lang="en-US" altLang="zh-CN" sz="1600">
                <a:latin typeface="Times New Roman" panose="02020603050405020304" pitchFamily="18" charset="0"/>
              </a:rPr>
              <a:t>  find=Search(root</a:t>
            </a:r>
            <a:r>
              <a:rPr lang="zh-CN" altLang="en-US" sz="1600">
                <a:latin typeface="Times New Roman" panose="02020603050405020304" pitchFamily="18" charset="0"/>
              </a:rPr>
              <a:t>，</a:t>
            </a:r>
            <a:r>
              <a:rPr lang="en-US" altLang="zh-CN" sz="1600">
                <a:latin typeface="Times New Roman" panose="02020603050405020304" pitchFamily="18" charset="0"/>
              </a:rPr>
              <a:t>’E’);  ……</a:t>
            </a:r>
          </a:p>
          <a:p>
            <a:pPr eaLnBrk="1" hangingPunct="1">
              <a:lnSpc>
                <a:spcPts val="1800"/>
              </a:lnSpc>
            </a:pPr>
            <a:r>
              <a:rPr lang="en-US" altLang="zh-CN" sz="1600">
                <a:latin typeface="Times New Roman" panose="02020603050405020304" pitchFamily="18" charset="0"/>
              </a:rPr>
              <a:t>}</a:t>
            </a:r>
          </a:p>
        </p:txBody>
      </p:sp>
      <p:sp>
        <p:nvSpPr>
          <p:cNvPr id="77" name="圆角矩形 76"/>
          <p:cNvSpPr/>
          <p:nvPr/>
        </p:nvSpPr>
        <p:spPr>
          <a:xfrm>
            <a:off x="321470" y="5133975"/>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179388" y="169863"/>
            <a:ext cx="6624637" cy="795337"/>
          </a:xfrm>
        </p:spPr>
        <p:txBody>
          <a:bodyPr/>
          <a:lstStyle/>
          <a:p>
            <a:pPr algn="ctr"/>
            <a:r>
              <a:rPr lang="zh-CN" altLang="en-US" b="1" smtClean="0">
                <a:solidFill>
                  <a:schemeClr val="tx2"/>
                </a:solidFill>
                <a:ea typeface="华文新魏" panose="02010800040101010101" pitchFamily="2" charset="-122"/>
              </a:rPr>
              <a:t>利用二叉树</a:t>
            </a:r>
            <a:r>
              <a:rPr lang="zh-CN" altLang="en-US" b="1" u="sng" smtClean="0">
                <a:solidFill>
                  <a:schemeClr val="tx2"/>
                </a:solidFill>
                <a:ea typeface="华文新魏" panose="02010800040101010101" pitchFamily="2" charset="-122"/>
              </a:rPr>
              <a:t>前序遍历</a:t>
            </a:r>
            <a:r>
              <a:rPr lang="zh-CN" altLang="en-US" b="1" smtClean="0">
                <a:solidFill>
                  <a:schemeClr val="tx2"/>
                </a:solidFill>
                <a:ea typeface="华文新魏" panose="02010800040101010101" pitchFamily="2" charset="-122"/>
              </a:rPr>
              <a:t>建立二叉树</a:t>
            </a:r>
          </a:p>
        </p:txBody>
      </p:sp>
      <p:sp>
        <p:nvSpPr>
          <p:cNvPr id="165893" name="Rectangle 5"/>
          <p:cNvSpPr>
            <a:spLocks noGrp="1" noChangeArrowheads="1"/>
          </p:cNvSpPr>
          <p:nvPr>
            <p:ph type="body" idx="1"/>
          </p:nvPr>
        </p:nvSpPr>
        <p:spPr>
          <a:xfrm>
            <a:off x="647700" y="1414463"/>
            <a:ext cx="7812088" cy="3886200"/>
          </a:xfrm>
        </p:spPr>
        <p:txBody>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00" y="1340769"/>
            <a:ext cx="291532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340769"/>
            <a:ext cx="2965587"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427" y="1340769"/>
            <a:ext cx="2939070"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797152"/>
            <a:ext cx="464337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597094"/>
            <a:ext cx="3692434" cy="22609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4572000" y="3284984"/>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2339752" y="3585210"/>
            <a:ext cx="2109803" cy="707886"/>
          </a:xfrm>
          <a:prstGeom prst="rect">
            <a:avLst/>
          </a:prstGeom>
          <a:noFill/>
        </p:spPr>
        <p:txBody>
          <a:bodyPr wrap="square" rtlCol="0">
            <a:spAutoFit/>
          </a:bodyPr>
          <a:lstStyle/>
          <a:p>
            <a:r>
              <a:rPr lang="zh-CN" altLang="en-US" sz="2000" dirty="0"/>
              <a:t>四叉</a:t>
            </a:r>
            <a:r>
              <a:rPr lang="zh-CN" altLang="en-US" sz="2000" dirty="0" smtClean="0"/>
              <a:t>树用于</a:t>
            </a:r>
            <a:r>
              <a:rPr lang="en-US" altLang="zh-CN" sz="2000" dirty="0" smtClean="0"/>
              <a:t>2D</a:t>
            </a:r>
            <a:r>
              <a:rPr lang="zh-CN" altLang="en-US" sz="2000" dirty="0" smtClean="0"/>
              <a:t>场景中的碰撞检测</a:t>
            </a:r>
            <a:endParaRPr lang="zh-CN" altLang="en-US" sz="2000" dirty="0"/>
          </a:p>
        </p:txBody>
      </p:sp>
      <p:sp>
        <p:nvSpPr>
          <p:cNvPr id="13" name="文本框 12"/>
          <p:cNvSpPr txBox="1"/>
          <p:nvPr/>
        </p:nvSpPr>
        <p:spPr>
          <a:xfrm>
            <a:off x="4694446" y="3696997"/>
            <a:ext cx="1856598" cy="400110"/>
          </a:xfrm>
          <a:prstGeom prst="rect">
            <a:avLst/>
          </a:prstGeom>
          <a:noFill/>
        </p:spPr>
        <p:txBody>
          <a:bodyPr wrap="none" rtlCol="0">
            <a:spAutoFit/>
          </a:bodyPr>
          <a:lstStyle/>
          <a:p>
            <a:r>
              <a:rPr lang="en-US" altLang="zh-CN" sz="2000" dirty="0" smtClean="0"/>
              <a:t>O(N</a:t>
            </a:r>
            <a:r>
              <a:rPr lang="en-US" altLang="zh-CN" sz="2000" baseline="30000" dirty="0" smtClean="0"/>
              <a:t>2</a:t>
            </a:r>
            <a:r>
              <a:rPr lang="en-US" altLang="zh-CN" sz="2000" dirty="0" smtClean="0"/>
              <a:t>)</a:t>
            </a:r>
            <a:r>
              <a:rPr lang="en-US" altLang="zh-CN" sz="2000" dirty="0" smtClean="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647700"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1263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1263650"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7222672" y="2793024"/>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smtClean="0">
                <a:solidFill>
                  <a:srgbClr val="0000FF"/>
                </a:solidFill>
              </a:rPr>
              <a:t>与顺序存储的区别</a:t>
            </a:r>
            <a:endParaRPr lang="zh-CN" altLang="en-US" sz="2400" dirty="0">
              <a:solidFill>
                <a:srgbClr val="0000FF"/>
              </a:solidFill>
            </a:endParaRPr>
          </a:p>
        </p:txBody>
      </p:sp>
      <p:sp>
        <p:nvSpPr>
          <p:cNvPr id="55" name="矩形标注 54"/>
          <p:cNvSpPr/>
          <p:nvPr/>
        </p:nvSpPr>
        <p:spPr>
          <a:xfrm>
            <a:off x="4932040" y="6237288"/>
            <a:ext cx="4211960"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2</a:t>
            </a:r>
            <a:r>
              <a:rPr lang="zh-CN" altLang="en-US" sz="1600" dirty="0" smtClean="0"/>
              <a:t>：写出该树的中序和后序遍历序列，然后基于两种遍历顺序画出二叉树的建立过程</a:t>
            </a:r>
            <a:endParaRPr lang="zh-CN" altLang="en-US" sz="1600"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type="body" idx="1"/>
          </p:nvPr>
        </p:nvSpPr>
        <p:spPr>
          <a:xfrm>
            <a:off x="684213" y="765175"/>
            <a:ext cx="8229600"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cerr</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628492" y="6093296"/>
            <a:ext cx="5266185" cy="461665"/>
          </a:xfrm>
          <a:prstGeom prst="rect">
            <a:avLst/>
          </a:prstGeom>
          <a:noFill/>
        </p:spPr>
        <p:txBody>
          <a:bodyPr wrap="none" rtlCol="0">
            <a:spAutoFit/>
          </a:bodyPr>
          <a:lstStyle/>
          <a:p>
            <a:r>
              <a:rPr lang="en-US" altLang="zh-CN" sz="2400" b="0" dirty="0" smtClean="0">
                <a:solidFill>
                  <a:srgbClr val="0000CC"/>
                </a:solidFill>
              </a:rPr>
              <a:t>Also </a:t>
            </a:r>
            <a:r>
              <a:rPr lang="zh-CN" altLang="en-US" sz="2400" b="0" dirty="0">
                <a:solidFill>
                  <a:srgbClr val="0000CC"/>
                </a:solidFill>
              </a:rPr>
              <a:t>你可以</a:t>
            </a:r>
            <a:r>
              <a:rPr lang="zh-CN" altLang="en-US" sz="2400" b="0" dirty="0" smtClean="0">
                <a:solidFill>
                  <a:srgbClr val="0000CC"/>
                </a:solidFill>
              </a:rPr>
              <a:t>基于中</a:t>
            </a:r>
            <a:r>
              <a:rPr lang="en-US" altLang="zh-CN" sz="2400" b="0" dirty="0" smtClean="0">
                <a:solidFill>
                  <a:srgbClr val="0000CC"/>
                </a:solidFill>
              </a:rPr>
              <a:t>/</a:t>
            </a:r>
            <a:r>
              <a:rPr lang="zh-CN" altLang="en-US" sz="2400" b="0" dirty="0" smtClean="0">
                <a:solidFill>
                  <a:srgbClr val="0000CC"/>
                </a:solidFill>
              </a:rPr>
              <a:t>后序遍历顺序构建</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434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33528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3352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34813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682625" y="1627188"/>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3352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3962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3352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4343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4460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4343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4953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4343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4343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53340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5334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54625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5334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5943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5334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63246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6324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6324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6934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6324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3213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4203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5194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6184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7175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73152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7315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7315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7924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7315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122238" y="187325"/>
            <a:ext cx="6202362" cy="8350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cxnSp>
        <p:nvCxnSpPr>
          <p:cNvPr id="3" name="直接箭头连接符 2"/>
          <p:cNvCxnSpPr/>
          <p:nvPr/>
        </p:nvCxnSpPr>
        <p:spPr bwMode="auto">
          <a:xfrm flipH="1" flipV="1">
            <a:off x="2767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755577"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2" name="云形标注 6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第零次遇到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34938" y="188913"/>
            <a:ext cx="6418262" cy="8477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sp>
        <p:nvSpPr>
          <p:cNvPr id="352259" name="Rectangle 3"/>
          <p:cNvSpPr>
            <a:spLocks noGrp="1" noChangeArrowheads="1"/>
          </p:cNvSpPr>
          <p:nvPr>
            <p:ph type="body" idx="1"/>
          </p:nvPr>
        </p:nvSpPr>
        <p:spPr>
          <a:xfrm>
            <a:off x="539750" y="1304925"/>
            <a:ext cx="8229600" cy="4968875"/>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S.Push</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a:t>
            </a:r>
            <a:r>
              <a:rPr lang="zh-CN" altLang="en-US" sz="2000" dirty="0" smtClean="0">
                <a:solidFill>
                  <a:schemeClr val="tx2"/>
                </a:solidFill>
                <a:latin typeface="Times New Roman" panose="02020603050405020304" pitchFamily="18" charset="0"/>
                <a:ea typeface="隶书" panose="02010509060101010101" pitchFamily="49" charset="-122"/>
              </a:rPr>
              <a:t>中</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6084168" y="2315941"/>
            <a:ext cx="3059832" cy="1686639"/>
          </a:xfrm>
          <a:prstGeom prst="cloudCallout">
            <a:avLst>
              <a:gd name="adj1" fmla="val -64416"/>
              <a:gd name="adj2" fmla="val 38876"/>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中</a:t>
            </a:r>
            <a:r>
              <a:rPr lang="en-US" altLang="zh-CN" sz="2400" b="0" dirty="0" smtClean="0">
                <a:solidFill>
                  <a:srgbClr val="FF0000"/>
                </a:solidFill>
              </a:rPr>
              <a:t>/</a:t>
            </a:r>
            <a:r>
              <a:rPr lang="zh-CN" altLang="en-US" sz="2400" b="0" dirty="0" smtClean="0">
                <a:solidFill>
                  <a:srgbClr val="FF0000"/>
                </a:solidFill>
              </a:rPr>
              <a:t>后序遍历是否只是简单的移动这句话？</a:t>
            </a:r>
            <a:endParaRPr lang="zh-CN" altLang="en-US" sz="2400" b="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07504" y="692696"/>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3064271" y="114989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3064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3064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3673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3064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65212" y="3552698"/>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smtClean="0">
                <a:latin typeface="Times New Roman" panose="02020603050405020304" pitchFamily="18" charset="0"/>
                <a:ea typeface="隶书" panose="02010509060101010101" pitchFamily="49" charset="-122"/>
              </a:rPr>
              <a:t>//</a:t>
            </a:r>
            <a:r>
              <a:rPr lang="zh-CN" altLang="en-US" sz="1200" dirty="0" smtClean="0">
                <a:latin typeface="Times New Roman" panose="02020603050405020304" pitchFamily="18" charset="0"/>
                <a:ea typeface="隶书" panose="02010509060101010101" pitchFamily="49" charset="-122"/>
              </a:rPr>
              <a:t>基于栈的中序非递归？</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b="0" dirty="0" smtClean="0">
                <a:solidFill>
                  <a:srgbClr val="FF0000"/>
                </a:solidFill>
                <a:latin typeface="Times New Roman" panose="02020603050405020304" pitchFamily="18" charset="0"/>
                <a:ea typeface="隶书" panose="02010509060101010101" pitchFamily="49" charset="-122"/>
              </a:rPr>
              <a:t>)</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4034408"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4034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4034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4644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4034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4970512"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4970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4970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5580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4970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5868144"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5868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5868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6477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5868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6770712"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6770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6770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7380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6770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7706816"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7706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7706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8316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7706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3059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4029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4966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5863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6766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7702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3059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4029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4966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5863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6766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7702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22944" y="39532"/>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76" name="矩形标注 75"/>
          <p:cNvSpPr/>
          <p:nvPr/>
        </p:nvSpPr>
        <p:spPr>
          <a:xfrm>
            <a:off x="4932040" y="6237288"/>
            <a:ext cx="4211960" cy="620712"/>
          </a:xfrm>
          <a:prstGeom prst="wedgeRectCallout">
            <a:avLst>
              <a:gd name="adj1" fmla="val -35942"/>
              <a:gd name="adj2" fmla="val -10396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3</a:t>
            </a:r>
            <a:r>
              <a:rPr lang="zh-CN" altLang="en-US" sz="1600" dirty="0" smtClean="0"/>
              <a:t>：写出遍历序列并画出遍历过程中栈的变化情况</a:t>
            </a:r>
            <a:endParaRPr lang="zh-CN" altLang="en-US" sz="1600" dirty="0"/>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4224388" y="2968684"/>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a:latin typeface="Times New Roman" panose="02020603050405020304" pitchFamily="18" charset="0"/>
                <a:ea typeface="隶书" panose="02010509060101010101" pitchFamily="49" charset="-122"/>
              </a:rPr>
              <a:t>//</a:t>
            </a:r>
            <a:r>
              <a:rPr lang="zh-CN" altLang="en-US" sz="1200" dirty="0">
                <a:latin typeface="Times New Roman" panose="02020603050405020304" pitchFamily="18" charset="0"/>
                <a:ea typeface="隶书" panose="02010509060101010101" pitchFamily="49" charset="-122"/>
              </a:rPr>
              <a:t>基于栈</a:t>
            </a:r>
            <a:r>
              <a:rPr lang="zh-CN" altLang="en-US" sz="1200" dirty="0" smtClean="0">
                <a:latin typeface="Times New Roman" panose="02020603050405020304" pitchFamily="18" charset="0"/>
                <a:ea typeface="隶书" panose="02010509060101010101" pitchFamily="49" charset="-122"/>
              </a:rPr>
              <a:t>的后序</a:t>
            </a:r>
            <a:r>
              <a:rPr lang="zh-CN" altLang="en-US" sz="1200" dirty="0">
                <a:latin typeface="Times New Roman" panose="02020603050405020304" pitchFamily="18" charset="0"/>
                <a:ea typeface="隶书" panose="02010509060101010101" pitchFamily="49" charset="-122"/>
              </a:rPr>
              <a:t>非递归</a:t>
            </a:r>
            <a:r>
              <a:rPr lang="zh-CN" altLang="en-US" sz="1200" dirty="0" smtClean="0">
                <a:latin typeface="Times New Roman" panose="02020603050405020304" pitchFamily="18" charset="0"/>
                <a:ea typeface="隶书" panose="02010509060101010101" pitchFamily="49" charset="-122"/>
              </a:rPr>
              <a:t>？</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endParaRPr lang="en-US" altLang="zh-CN" sz="1200" b="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80">
                                          <p:stCondLst>
                                            <p:cond delay="0"/>
                                          </p:stCondLst>
                                        </p:cTn>
                                        <p:tgtEl>
                                          <p:spTgt spid="76"/>
                                        </p:tgtEl>
                                      </p:cBhvr>
                                    </p:animEffect>
                                    <p:anim calcmode="lin" valueType="num">
                                      <p:cBhvr>
                                        <p:cTn id="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3" dur="26">
                                          <p:stCondLst>
                                            <p:cond delay="650"/>
                                          </p:stCondLst>
                                        </p:cTn>
                                        <p:tgtEl>
                                          <p:spTgt spid="76"/>
                                        </p:tgtEl>
                                      </p:cBhvr>
                                      <p:to x="100000" y="60000"/>
                                    </p:animScale>
                                    <p:animScale>
                                      <p:cBhvr>
                                        <p:cTn id="14" dur="166" decel="50000">
                                          <p:stCondLst>
                                            <p:cond delay="676"/>
                                          </p:stCondLst>
                                        </p:cTn>
                                        <p:tgtEl>
                                          <p:spTgt spid="76"/>
                                        </p:tgtEl>
                                      </p:cBhvr>
                                      <p:to x="100000" y="100000"/>
                                    </p:animScale>
                                    <p:animScale>
                                      <p:cBhvr>
                                        <p:cTn id="15" dur="26">
                                          <p:stCondLst>
                                            <p:cond delay="1312"/>
                                          </p:stCondLst>
                                        </p:cTn>
                                        <p:tgtEl>
                                          <p:spTgt spid="76"/>
                                        </p:tgtEl>
                                      </p:cBhvr>
                                      <p:to x="100000" y="80000"/>
                                    </p:animScale>
                                    <p:animScale>
                                      <p:cBhvr>
                                        <p:cTn id="16" dur="166" decel="50000">
                                          <p:stCondLst>
                                            <p:cond delay="1338"/>
                                          </p:stCondLst>
                                        </p:cTn>
                                        <p:tgtEl>
                                          <p:spTgt spid="76"/>
                                        </p:tgtEl>
                                      </p:cBhvr>
                                      <p:to x="100000" y="100000"/>
                                    </p:animScale>
                                    <p:animScale>
                                      <p:cBhvr>
                                        <p:cTn id="17" dur="26">
                                          <p:stCondLst>
                                            <p:cond delay="1642"/>
                                          </p:stCondLst>
                                        </p:cTn>
                                        <p:tgtEl>
                                          <p:spTgt spid="76"/>
                                        </p:tgtEl>
                                      </p:cBhvr>
                                      <p:to x="100000" y="90000"/>
                                    </p:animScale>
                                    <p:animScale>
                                      <p:cBhvr>
                                        <p:cTn id="18" dur="166" decel="50000">
                                          <p:stCondLst>
                                            <p:cond delay="1668"/>
                                          </p:stCondLst>
                                        </p:cTn>
                                        <p:tgtEl>
                                          <p:spTgt spid="76"/>
                                        </p:tgtEl>
                                      </p:cBhvr>
                                      <p:to x="100000" y="100000"/>
                                    </p:animScale>
                                    <p:animScale>
                                      <p:cBhvr>
                                        <p:cTn id="19" dur="26">
                                          <p:stCondLst>
                                            <p:cond delay="1808"/>
                                          </p:stCondLst>
                                        </p:cTn>
                                        <p:tgtEl>
                                          <p:spTgt spid="76"/>
                                        </p:tgtEl>
                                      </p:cBhvr>
                                      <p:to x="100000" y="95000"/>
                                    </p:animScale>
                                    <p:animScale>
                                      <p:cBhvr>
                                        <p:cTn id="20" dur="166" decel="50000">
                                          <p:stCondLst>
                                            <p:cond delay="1834"/>
                                          </p:stCondLst>
                                        </p:cTn>
                                        <p:tgtEl>
                                          <p:spTgt spid="7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80">
                                          <p:stCondLst>
                                            <p:cond delay="0"/>
                                          </p:stCondLst>
                                        </p:cTn>
                                        <p:tgtEl>
                                          <p:spTgt spid="77"/>
                                        </p:tgtEl>
                                      </p:cBhvr>
                                    </p:animEffect>
                                    <p:anim calcmode="lin" valueType="num">
                                      <p:cBhvr>
                                        <p:cTn id="24"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29" dur="26">
                                          <p:stCondLst>
                                            <p:cond delay="650"/>
                                          </p:stCondLst>
                                        </p:cTn>
                                        <p:tgtEl>
                                          <p:spTgt spid="77"/>
                                        </p:tgtEl>
                                      </p:cBhvr>
                                      <p:to x="100000" y="60000"/>
                                    </p:animScale>
                                    <p:animScale>
                                      <p:cBhvr>
                                        <p:cTn id="30" dur="166" decel="50000">
                                          <p:stCondLst>
                                            <p:cond delay="676"/>
                                          </p:stCondLst>
                                        </p:cTn>
                                        <p:tgtEl>
                                          <p:spTgt spid="77"/>
                                        </p:tgtEl>
                                      </p:cBhvr>
                                      <p:to x="100000" y="100000"/>
                                    </p:animScale>
                                    <p:animScale>
                                      <p:cBhvr>
                                        <p:cTn id="31" dur="26">
                                          <p:stCondLst>
                                            <p:cond delay="1312"/>
                                          </p:stCondLst>
                                        </p:cTn>
                                        <p:tgtEl>
                                          <p:spTgt spid="77"/>
                                        </p:tgtEl>
                                      </p:cBhvr>
                                      <p:to x="100000" y="80000"/>
                                    </p:animScale>
                                    <p:animScale>
                                      <p:cBhvr>
                                        <p:cTn id="32" dur="166" decel="50000">
                                          <p:stCondLst>
                                            <p:cond delay="1338"/>
                                          </p:stCondLst>
                                        </p:cTn>
                                        <p:tgtEl>
                                          <p:spTgt spid="77"/>
                                        </p:tgtEl>
                                      </p:cBhvr>
                                      <p:to x="100000" y="100000"/>
                                    </p:animScale>
                                    <p:animScale>
                                      <p:cBhvr>
                                        <p:cTn id="33" dur="26">
                                          <p:stCondLst>
                                            <p:cond delay="1642"/>
                                          </p:stCondLst>
                                        </p:cTn>
                                        <p:tgtEl>
                                          <p:spTgt spid="77"/>
                                        </p:tgtEl>
                                      </p:cBhvr>
                                      <p:to x="100000" y="90000"/>
                                    </p:animScale>
                                    <p:animScale>
                                      <p:cBhvr>
                                        <p:cTn id="34" dur="166" decel="50000">
                                          <p:stCondLst>
                                            <p:cond delay="1668"/>
                                          </p:stCondLst>
                                        </p:cTn>
                                        <p:tgtEl>
                                          <p:spTgt spid="77"/>
                                        </p:tgtEl>
                                      </p:cBhvr>
                                      <p:to x="100000" y="100000"/>
                                    </p:animScale>
                                    <p:animScale>
                                      <p:cBhvr>
                                        <p:cTn id="35" dur="26">
                                          <p:stCondLst>
                                            <p:cond delay="1808"/>
                                          </p:stCondLst>
                                        </p:cTn>
                                        <p:tgtEl>
                                          <p:spTgt spid="77"/>
                                        </p:tgtEl>
                                      </p:cBhvr>
                                      <p:to x="100000" y="95000"/>
                                    </p:animScale>
                                    <p:animScale>
                                      <p:cBhvr>
                                        <p:cTn id="36" dur="166" decel="50000">
                                          <p:stCondLst>
                                            <p:cond delay="1834"/>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434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1504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2282825"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1200150" y="3078163"/>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1885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33528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3352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3482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3352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3962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3352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4343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4460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4343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4953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4343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4343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53340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5334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5451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5334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5943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5334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63246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6324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6324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6934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6324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73152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7315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7315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7924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7315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3352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5334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6470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3213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4203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5194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6184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7175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9144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914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914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1524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914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762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1066800"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914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22098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2209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2209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2819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2209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3505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3505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3505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4114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3505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48006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4800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4800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5410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4800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1600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23622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36576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3365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4114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6553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6553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6553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7162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792163" y="1266825"/>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176213" y="182563"/>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2" name="云形标注 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第一次遇到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body" idx="1"/>
          </p:nvPr>
        </p:nvSpPr>
        <p:spPr>
          <a:xfrm>
            <a:off x="590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InOrder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rPr>
              <a:t>BinTreeNode</a:t>
            </a:r>
            <a:r>
              <a:rPr lang="en-US" altLang="zh-CN" sz="2000" b="1" dirty="0" smtClean="0">
                <a:latin typeface="Times New Roman" panose="02020603050405020304" pitchFamily="18" charset="0"/>
              </a:rPr>
              <a:t>&lt;</a:t>
            </a:r>
            <a:r>
              <a:rPr lang="en-US" altLang="zh-CN" sz="2000" dirty="0" smtClean="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93187" name="Rectangle 4"/>
          <p:cNvSpPr>
            <a:spLocks noGrp="1" noChangeArrowheads="1"/>
          </p:cNvSpPr>
          <p:nvPr>
            <p:ph type="title"/>
          </p:nvPr>
        </p:nvSpPr>
        <p:spPr>
          <a:xfrm>
            <a:off x="107950" y="115888"/>
            <a:ext cx="6096000" cy="776287"/>
          </a:xfrm>
        </p:spPr>
        <p:txBody>
          <a:bodyPr/>
          <a:lstStyle/>
          <a:p>
            <a:pPr algn="ctr"/>
            <a:r>
              <a:rPr lang="zh-CN" altLang="en-US" sz="3200" b="1" smtClean="0">
                <a:solidFill>
                  <a:schemeClr val="tx2"/>
                </a:solidFill>
                <a:ea typeface="华文新魏" panose="02010800040101010101" pitchFamily="2" charset="-122"/>
              </a:rPr>
              <a:t>利用栈的中序遍历非递归算法</a:t>
            </a:r>
          </a:p>
        </p:txBody>
      </p:sp>
      <p:sp>
        <p:nvSpPr>
          <p:cNvPr id="4" name="云形标注 3"/>
          <p:cNvSpPr/>
          <p:nvPr/>
        </p:nvSpPr>
        <p:spPr>
          <a:xfrm>
            <a:off x="5364088" y="5171362"/>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与前序遍历的非递归算法完全不同！思考后序遍历？</a:t>
            </a:r>
            <a:endParaRPr lang="zh-CN" altLang="en-US" sz="2400" b="0" dirty="0">
              <a:solidFill>
                <a:srgbClr val="FF0000"/>
              </a:solidFill>
            </a:endParaRPr>
          </a:p>
        </p:txBody>
      </p:sp>
      <p:grpSp>
        <p:nvGrpSpPr>
          <p:cNvPr id="5" name="Group 62"/>
          <p:cNvGrpSpPr>
            <a:grpSpLocks/>
          </p:cNvGrpSpPr>
          <p:nvPr/>
        </p:nvGrpSpPr>
        <p:grpSpPr bwMode="auto">
          <a:xfrm>
            <a:off x="6959485" y="2383631"/>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2" name="Rectangle 8"/>
          <p:cNvSpPr>
            <a:spLocks noGrp="1" noChangeArrowheads="1"/>
          </p:cNvSpPr>
          <p:nvPr>
            <p:ph type="body" idx="1"/>
          </p:nvPr>
        </p:nvSpPr>
        <p:spPr>
          <a:xfrm>
            <a:off x="684213" y="1268413"/>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smtClean="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5256213" y="2024063"/>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
        <p:nvSpPr>
          <p:cNvPr id="9421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3240088" y="1304925"/>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4267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5178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7337425" y="1290638"/>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684213"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1730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2735263"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3733800"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4714875"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5715000"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6724650"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7732713"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611188" y="908050"/>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6323013"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6300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1681163"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第二次遇到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
        <p:nvSpPr>
          <p:cNvPr id="13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228600" y="969963"/>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228600" y="177800"/>
            <a:ext cx="5184775" cy="652463"/>
          </a:xfrm>
        </p:spPr>
        <p:txBody>
          <a:bodyPr/>
          <a:lstStyle/>
          <a:p>
            <a:pPr algn="ctr"/>
            <a:r>
              <a:rPr lang="zh-CN" altLang="en-US" sz="3200" b="1" smtClean="0">
                <a:solidFill>
                  <a:schemeClr val="tx2"/>
                </a:solidFill>
                <a:ea typeface="华文新魏" panose="02010800040101010101" pitchFamily="2" charset="-122"/>
              </a:rPr>
              <a:t>后序遍历的非递归算法</a:t>
            </a:r>
            <a:r>
              <a:rPr lang="zh-CN" altLang="en-US" sz="2800" smtClean="0"/>
              <a:t> </a:t>
            </a:r>
          </a:p>
        </p:txBody>
      </p:sp>
      <p:sp>
        <p:nvSpPr>
          <p:cNvPr id="177157" name="Rectangle 5"/>
          <p:cNvSpPr>
            <a:spLocks noGrp="1" noChangeArrowheads="1"/>
          </p:cNvSpPr>
          <p:nvPr>
            <p:ph type="body" idx="1"/>
          </p:nvPr>
        </p:nvSpPr>
        <p:spPr>
          <a:xfrm>
            <a:off x="395288" y="838200"/>
            <a:ext cx="8229600" cy="60198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PostOrder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a:t>
            </a:r>
            <a:r>
              <a:rPr lang="en-US" altLang="zh-CN" sz="2000" b="1" dirty="0" smtClean="0">
                <a:latin typeface="Times New Roman" panose="02020603050405020304" pitchFamily="18" charset="0"/>
                <a:ea typeface="隶书" panose="02010509060101010101" pitchFamily="49" charset="-122"/>
              </a:rPr>
              <a:t>{while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smtClean="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continue1 </a:t>
            </a:r>
            <a:r>
              <a:rPr lang="en-US" altLang="zh-CN" sz="2000" dirty="0">
                <a:latin typeface="Times New Roman" panose="02020603050405020304" pitchFamily="18" charset="0"/>
                <a:ea typeface="隶书" panose="02010509060101010101" pitchFamily="49" charset="-122"/>
              </a:rPr>
              <a:t>=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case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3131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solidFill>
                  <a:srgbClr val="FFFF00"/>
                </a:solidFill>
              </a:rPr>
              <a:t>使用最</a:t>
            </a:r>
            <a:r>
              <a:rPr lang="zh-CN" altLang="en-US" sz="1800" dirty="0">
                <a:solidFill>
                  <a:srgbClr val="FFFF00"/>
                </a:solidFill>
              </a:rPr>
              <a:t>优判定树</a:t>
            </a:r>
            <a:r>
              <a:rPr lang="en-US" altLang="zh-CN" sz="1800" dirty="0">
                <a:solidFill>
                  <a:srgbClr val="FFFF00"/>
                </a:solidFill>
              </a:rPr>
              <a:t>(</a:t>
            </a:r>
            <a:r>
              <a:rPr lang="zh-CN" altLang="en-US" sz="1800" dirty="0">
                <a:solidFill>
                  <a:srgbClr val="FFFF00"/>
                </a:solidFill>
              </a:rPr>
              <a:t>哈夫曼</a:t>
            </a:r>
            <a:r>
              <a:rPr lang="zh-CN" altLang="en-US" sz="1800" dirty="0" smtClean="0">
                <a:solidFill>
                  <a:srgbClr val="FFFF00"/>
                </a:solidFill>
              </a:rPr>
              <a:t>树</a:t>
            </a:r>
            <a:r>
              <a:rPr lang="en-US" altLang="zh-CN" sz="1800" dirty="0" smtClean="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61" name="Rectangle 49"/>
          <p:cNvSpPr>
            <a:spLocks noGrp="1" noChangeArrowheads="1"/>
          </p:cNvSpPr>
          <p:nvPr>
            <p:ph type="body" idx="1"/>
          </p:nvPr>
        </p:nvSpPr>
        <p:spPr>
          <a:xfrm>
            <a:off x="627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6588125" y="5373688"/>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2268538" y="2470150"/>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85" name="Rectangle 48"/>
          <p:cNvSpPr>
            <a:spLocks noGrp="1" noChangeArrowheads="1"/>
          </p:cNvSpPr>
          <p:nvPr>
            <p:ph type="title"/>
          </p:nvPr>
        </p:nvSpPr>
        <p:spPr>
          <a:xfrm>
            <a:off x="180975" y="201613"/>
            <a:ext cx="5556250" cy="706437"/>
          </a:xfrm>
        </p:spPr>
        <p:txBody>
          <a:bodyPr/>
          <a:lstStyle/>
          <a:p>
            <a:pPr algn="ctr"/>
            <a:r>
              <a:rPr lang="zh-CN" altLang="en-US" sz="3200" b="1" smtClean="0">
                <a:solidFill>
                  <a:schemeClr val="tx2"/>
                </a:solidFill>
                <a:ea typeface="华文新魏" panose="02010800040101010101" pitchFamily="2" charset="-122"/>
              </a:rPr>
              <a:t>层次序遍历二叉树的算法</a:t>
            </a: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576263" y="177165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2879725" y="692150"/>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3463925" y="64135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6383338" y="712788"/>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2887663" y="1379538"/>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6443663" y="1374775"/>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4040188" y="137636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4638675" y="13398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2879725" y="2847975"/>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6456363" y="2843213"/>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4638675" y="28130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5184775" y="28178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2879725" y="3927475"/>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6456363" y="3922713"/>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5184775" y="38973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5795963" y="38925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2879725" y="4940300"/>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6456363" y="4935538"/>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5795963" y="490537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2871788" y="5610225"/>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6448425" y="5605463"/>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58737" y="4894360"/>
            <a:ext cx="2820987"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200" dirty="0">
                <a:latin typeface="Times New Roman" panose="02020603050405020304" pitchFamily="18" charset="0"/>
                <a:ea typeface="仿宋_GB2312" pitchFamily="49" charset="-122"/>
              </a:rPr>
              <a:t>这种遍历需要使用一个</a:t>
            </a:r>
            <a:r>
              <a:rPr lang="zh-CN" altLang="en-US" sz="1200" dirty="0">
                <a:solidFill>
                  <a:schemeClr val="tx2"/>
                </a:solidFill>
                <a:latin typeface="Times New Roman" panose="02020603050405020304" pitchFamily="18" charset="0"/>
                <a:ea typeface="仿宋_GB2312" pitchFamily="49" charset="-122"/>
              </a:rPr>
              <a:t>先进先出的队列</a:t>
            </a:r>
            <a:r>
              <a:rPr lang="zh-CN" altLang="en-US" sz="12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2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2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200" dirty="0">
                <a:latin typeface="Times New Roman" panose="02020603050405020304" pitchFamily="18" charset="0"/>
                <a:ea typeface="仿宋_GB2312" pitchFamily="49" charset="-122"/>
              </a:rPr>
              <a:t>算法是非递归的。</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79388" y="188913"/>
            <a:ext cx="5940425" cy="720725"/>
          </a:xfrm>
        </p:spPr>
        <p:txBody>
          <a:bodyPr/>
          <a:lstStyle/>
          <a:p>
            <a:pPr algn="ctr"/>
            <a:r>
              <a:rPr lang="zh-CN" altLang="en-US" sz="3200" b="1" smtClean="0">
                <a:solidFill>
                  <a:schemeClr val="tx2"/>
                </a:solidFill>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type="body" idx="1"/>
          </p:nvPr>
        </p:nvSpPr>
        <p:spPr>
          <a:xfrm>
            <a:off x="468313" y="981075"/>
            <a:ext cx="8229600" cy="5040313"/>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levelOrder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79388" y="214313"/>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
        <p:nvSpPr>
          <p:cNvPr id="362499" name="Rectangle 3"/>
          <p:cNvSpPr>
            <a:spLocks noGrp="1" noChangeArrowheads="1"/>
          </p:cNvSpPr>
          <p:nvPr>
            <p:ph type="body" idx="1"/>
          </p:nvPr>
        </p:nvSpPr>
        <p:spPr>
          <a:xfrm>
            <a:off x="663575" y="1271588"/>
            <a:ext cx="7796213" cy="5037137"/>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chemeClr val="tx2"/>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u="sng" dirty="0" smtClean="0">
                <a:latin typeface="Times New Roman" panose="02020603050405020304" pitchFamily="18" charset="0"/>
                <a:ea typeface="仿宋_GB2312" pitchFamily="49" charset="-122"/>
              </a:rPr>
              <a:t>N</a:t>
            </a:r>
            <a:r>
              <a:rPr lang="zh-CN" altLang="en-US" sz="3000" b="1" u="sng" dirty="0" smtClean="0">
                <a:latin typeface="Times New Roman" panose="02020603050405020304" pitchFamily="18" charset="0"/>
                <a:ea typeface="仿宋_GB2312" pitchFamily="49" charset="-122"/>
              </a:rPr>
              <a:t>个结点可以构造多少棵不同的二叉树？</a:t>
            </a:r>
            <a:endParaRPr lang="zh-CN" altLang="en-US" sz="3000" b="1" u="sng"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6227763" y="3500438"/>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539750" y="260350"/>
            <a:ext cx="648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539750" y="765175"/>
            <a:ext cx="7239000"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1200" dirty="0">
                <a:effectLst>
                  <a:outerShdw blurRad="38100" dist="38100" dir="2700000" algn="tl">
                    <a:srgbClr val="000000">
                      <a:alpha val="43137"/>
                    </a:srgbClr>
                  </a:outerShdw>
                </a:effectLst>
              </a:rPr>
              <a:t>分析：</a:t>
            </a:r>
            <a:endParaRPr lang="en-US" altLang="zh-CN" sz="1200" dirty="0">
              <a:effectLst>
                <a:outerShdw blurRad="38100" dist="38100" dir="2700000" algn="tl">
                  <a:srgbClr val="000000">
                    <a:alpha val="43137"/>
                  </a:srgbClr>
                </a:outerShdw>
              </a:effectLst>
            </a:endParaRPr>
          </a:p>
          <a:p>
            <a:pPr algn="just">
              <a:spcBef>
                <a:spcPct val="50000"/>
              </a:spcBef>
              <a:defRPr/>
            </a:pPr>
            <a:r>
              <a:rPr lang="zh-CN" altLang="en-US" sz="2000" dirty="0"/>
              <a:t>若二叉树的任意两个结点的值都不相同，则二叉树的</a:t>
            </a:r>
            <a:r>
              <a:rPr lang="zh-CN" altLang="en-US" sz="2000" dirty="0">
                <a:solidFill>
                  <a:srgbClr val="FF0000"/>
                </a:solidFill>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915988" y="2716213"/>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909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915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915988" y="4943475"/>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908050" y="5732463"/>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915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896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900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915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915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6804025" y="44450"/>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前序：</a:t>
            </a:r>
            <a:r>
              <a:rPr lang="en-US" altLang="zh-CN" sz="1800">
                <a:latin typeface="楷体" panose="02010609060101010101" pitchFamily="49" charset="-122"/>
                <a:ea typeface="楷体" panose="02010609060101010101" pitchFamily="49" charset="-122"/>
              </a:rPr>
              <a:t>ABDGHCEFI</a:t>
            </a:r>
          </a:p>
          <a:p>
            <a:pPr>
              <a:spcBef>
                <a:spcPct val="50000"/>
              </a:spcBef>
            </a:pPr>
            <a:r>
              <a:rPr lang="zh-CN" altLang="en-US" sz="1800">
                <a:latin typeface="楷体" panose="02010609060101010101" pitchFamily="49" charset="-122"/>
                <a:ea typeface="楷体" panose="02010609060101010101" pitchFamily="49" charset="-122"/>
              </a:rPr>
              <a:t>中序：</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16013" y="333375"/>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1. A</a:t>
            </a:r>
            <a:r>
              <a:rPr lang="zh-CN" altLang="en-US" sz="2000">
                <a:solidFill>
                  <a:srgbClr val="0000FF"/>
                </a:solidFill>
              </a:rPr>
              <a:t>为根结点</a:t>
            </a:r>
          </a:p>
        </p:txBody>
      </p:sp>
      <p:sp>
        <p:nvSpPr>
          <p:cNvPr id="5" name="Text Box 3"/>
          <p:cNvSpPr txBox="1">
            <a:spLocks noChangeArrowheads="1"/>
          </p:cNvSpPr>
          <p:nvPr/>
        </p:nvSpPr>
        <p:spPr bwMode="auto">
          <a:xfrm>
            <a:off x="1219200" y="914400"/>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1143000" y="152400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GDHB  A  ECIF </a:t>
            </a:r>
          </a:p>
        </p:txBody>
      </p:sp>
      <p:sp>
        <p:nvSpPr>
          <p:cNvPr id="7" name="Oval 5"/>
          <p:cNvSpPr>
            <a:spLocks noChangeArrowheads="1"/>
          </p:cNvSpPr>
          <p:nvPr/>
        </p:nvSpPr>
        <p:spPr bwMode="auto">
          <a:xfrm>
            <a:off x="1247775" y="8667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2209800" y="141922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1638300" y="12954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2660650" y="12763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1162050" y="1933575"/>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2536825" y="19621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5810250" y="404813"/>
            <a:ext cx="1785938" cy="1887537"/>
            <a:chOff x="5945" y="8637"/>
            <a:chExt cx="1770" cy="2031"/>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80" y="8637"/>
              <a:ext cx="397" cy="412"/>
              <a:chOff x="8210" y="9873"/>
              <a:chExt cx="397" cy="412"/>
            </a:xfrm>
          </p:grpSpPr>
          <p:sp>
            <p:nvSpPr>
              <p:cNvPr id="102438" name="Text Box 43"/>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1143000" y="2667000"/>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1143000" y="335280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1219200" y="396240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2085975" y="38862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1162050" y="32766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1600200" y="37338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1076325" y="44196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5651500" y="2474913"/>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1143000" y="4876800"/>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nvGraphicFramePr>
        <p:xfrm>
          <a:off x="5348288" y="4792663"/>
          <a:ext cx="2176462" cy="1949450"/>
        </p:xfrm>
        <a:graphic>
          <a:graphicData uri="http://schemas.openxmlformats.org/presentationml/2006/ole">
            <mc:AlternateContent xmlns:mc="http://schemas.openxmlformats.org/markup-compatibility/2006">
              <mc:Choice xmlns:v="urn:schemas-microsoft-com:vml" Requires="v">
                <p:oleObj spid="_x0000_s102465"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4792663"/>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524660952"/>
              </p:ext>
            </p:extLst>
          </p:nvPr>
        </p:nvGraphicFramePr>
        <p:xfrm>
          <a:off x="5210175" y="798016"/>
          <a:ext cx="2241550" cy="1766888"/>
        </p:xfrm>
        <a:graphic>
          <a:graphicData uri="http://schemas.openxmlformats.org/presentationml/2006/ole">
            <mc:AlternateContent xmlns:mc="http://schemas.openxmlformats.org/markup-compatibility/2006">
              <mc:Choice xmlns:v="urn:schemas-microsoft-com:vml" Requires="v">
                <p:oleObj spid="_x0000_s103491"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798016"/>
                        <a:ext cx="22415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1187624" y="627832"/>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40032666"/>
              </p:ext>
            </p:extLst>
          </p:nvPr>
        </p:nvGraphicFramePr>
        <p:xfrm>
          <a:off x="5224463" y="3416275"/>
          <a:ext cx="2300287" cy="1812925"/>
        </p:xfrm>
        <a:graphic>
          <a:graphicData uri="http://schemas.openxmlformats.org/presentationml/2006/ole">
            <mc:AlternateContent xmlns:mc="http://schemas.openxmlformats.org/markup-compatibility/2006">
              <mc:Choice xmlns:v="urn:schemas-microsoft-com:vml" Requires="v">
                <p:oleObj spid="_x0000_s103492"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463" y="341627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6"/>
          <p:cNvSpPr txBox="1">
            <a:spLocks noChangeArrowheads="1"/>
          </p:cNvSpPr>
          <p:nvPr/>
        </p:nvSpPr>
        <p:spPr bwMode="auto">
          <a:xfrm>
            <a:off x="1295400" y="3492475"/>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1447800" y="1435075"/>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1447800" y="2425675"/>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1495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1835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1809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2733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2171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1009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3276600" y="508476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07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smtClean="0">
                <a:solidFill>
                  <a:schemeClr val="tx2"/>
                </a:solidFill>
                <a:latin typeface="Times New Roman" panose="02020603050405020304" pitchFamily="18" charset="0"/>
              </a:rPr>
              <a:t>前序</a:t>
            </a:r>
            <a:r>
              <a:rPr lang="zh-CN" altLang="en-US" sz="2800" dirty="0">
                <a:solidFill>
                  <a:schemeClr val="tx2"/>
                </a:solidFill>
                <a:latin typeface="Times New Roman" panose="02020603050405020304" pitchFamily="18" charset="0"/>
              </a:rPr>
              <a:t>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smtClean="0">
                <a:solidFill>
                  <a:schemeClr val="tx2"/>
                </a:solidFill>
                <a:latin typeface="Times New Roman" panose="02020603050405020304" pitchFamily="18" charset="0"/>
              </a:rPr>
              <a:t> </a:t>
            </a:r>
            <a:endParaRPr lang="zh-CN" altLang="en-US" sz="2800" dirty="0">
              <a:solidFill>
                <a:schemeClr val="tx2"/>
              </a:solidFill>
              <a:latin typeface="Times New Roman" panose="02020603050405020304" pitchFamily="18" charset="0"/>
            </a:endParaRPr>
          </a:p>
        </p:txBody>
      </p:sp>
      <p:grpSp>
        <p:nvGrpSpPr>
          <p:cNvPr id="5" name="Group 3"/>
          <p:cNvGrpSpPr>
            <a:grpSpLocks/>
          </p:cNvGrpSpPr>
          <p:nvPr/>
        </p:nvGrpSpPr>
        <p:grpSpPr bwMode="auto">
          <a:xfrm>
            <a:off x="251520" y="3356992"/>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0" y="2574556"/>
            <a:ext cx="6768752" cy="576064"/>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5062538" y="5918118"/>
            <a:ext cx="4081462" cy="939882"/>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4</a:t>
            </a:r>
            <a:r>
              <a:rPr lang="zh-CN" altLang="en-US" sz="1600" dirty="0" smtClean="0"/>
              <a:t>：写出前</a:t>
            </a:r>
            <a:r>
              <a:rPr lang="en-US" altLang="zh-CN" sz="1600" dirty="0" smtClean="0"/>
              <a:t>+</a:t>
            </a:r>
            <a:r>
              <a:rPr lang="zh-CN" altLang="en-US" sz="1600" dirty="0" smtClean="0"/>
              <a:t>中；前</a:t>
            </a:r>
            <a:r>
              <a:rPr lang="en-US" altLang="zh-CN" sz="1600" dirty="0" smtClean="0"/>
              <a:t>+</a:t>
            </a:r>
            <a:r>
              <a:rPr lang="zh-CN" altLang="en-US" sz="1600" dirty="0" smtClean="0"/>
              <a:t>后；中</a:t>
            </a:r>
            <a:r>
              <a:rPr lang="en-US" altLang="zh-CN" sz="1600" dirty="0" smtClean="0"/>
              <a:t>+</a:t>
            </a:r>
            <a:r>
              <a:rPr lang="zh-CN" altLang="en-US" sz="1600" dirty="0" smtClean="0"/>
              <a:t>后序建立二叉树的过程，如果不能唯一构造，请说明原因</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5125" y="46522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type="body" idx="1"/>
          </p:nvPr>
        </p:nvSpPr>
        <p:spPr>
          <a:xfrm>
            <a:off x="735013" y="763588"/>
            <a:ext cx="7940675" cy="5545137"/>
          </a:xfrm>
        </p:spPr>
        <p:txBody>
          <a:bodyPr/>
          <a:lstStyle/>
          <a:p>
            <a:pPr>
              <a:lnSpc>
                <a:spcPct val="110000"/>
              </a:lnSpc>
              <a:spcBef>
                <a:spcPct val="10000"/>
              </a:spcBef>
              <a:buClr>
                <a:srgbClr val="800080"/>
              </a:buClr>
              <a:buSzPct val="50000"/>
              <a:defRPr/>
            </a:pPr>
            <a:r>
              <a:rPr lang="zh-CN" altLang="en-US" sz="3000" b="1">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GB" sz="2800" b="1">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925513"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23" name="Rectangle 43"/>
          <p:cNvSpPr>
            <a:spLocks noGrp="1" noChangeArrowheads="1"/>
          </p:cNvSpPr>
          <p:nvPr>
            <p:ph type="body" idx="1"/>
          </p:nvPr>
        </p:nvSpPr>
        <p:spPr>
          <a:xfrm>
            <a:off x="555625" y="873125"/>
            <a:ext cx="8120063" cy="529272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935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
        <p:nvSpPr>
          <p:cNvPr id="42" name="Rectangle 2"/>
          <p:cNvSpPr>
            <a:spLocks noGrp="1" noChangeArrowheads="1"/>
          </p:cNvSpPr>
          <p:nvPr>
            <p:ph type="title"/>
          </p:nvPr>
        </p:nvSpPr>
        <p:spPr>
          <a:xfrm>
            <a:off x="60325" y="30956"/>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5"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4429125" y="2206625"/>
            <a:ext cx="4464050" cy="14065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4427538" y="3717925"/>
            <a:ext cx="4716462" cy="22828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35495" y="2704"/>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747192" y="1555303"/>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468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395288"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69342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60960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nvGraphicFramePr>
        <p:xfrm>
          <a:off x="1223963" y="3249613"/>
          <a:ext cx="4876800" cy="960437"/>
        </p:xfrm>
        <a:graphic>
          <a:graphicData uri="http://schemas.openxmlformats.org/presentationml/2006/ole">
            <mc:AlternateContent xmlns:mc="http://schemas.openxmlformats.org/markup-compatibility/2006">
              <mc:Choice xmlns:v="urn:schemas-microsoft-com:vml" Requires="v">
                <p:oleObj spid="_x0000_s10767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3249613"/>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755650" y="549275"/>
            <a:ext cx="775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rgbClr val="CC3300"/>
                </a:solidFill>
                <a:latin typeface="华文新魏" panose="02010800040101010101" pitchFamily="2" charset="-122"/>
                <a:ea typeface="华文新魏" panose="02010800040101010101" pitchFamily="2" charset="-122"/>
              </a:rPr>
              <a:t>计算具有</a:t>
            </a:r>
            <a:r>
              <a:rPr lang="en-US" altLang="en-GB" sz="3600">
                <a:solidFill>
                  <a:srgbClr val="CC3300"/>
                </a:solidFill>
                <a:latin typeface="华文新魏" panose="02010800040101010101" pitchFamily="2" charset="-122"/>
                <a:ea typeface="华文新魏" panose="02010800040101010101" pitchFamily="2" charset="-122"/>
              </a:rPr>
              <a:t>n</a:t>
            </a:r>
            <a:r>
              <a:rPr lang="zh-CN" altLang="en-GB" sz="3600">
                <a:solidFill>
                  <a:srgbClr val="CC3300"/>
                </a:solidFill>
                <a:latin typeface="华文新魏" panose="02010800040101010101" pitchFamily="2" charset="-122"/>
                <a:ea typeface="华文新魏" panose="02010800040101010101" pitchFamily="2" charset="-122"/>
              </a:rPr>
              <a:t>个结点的不同二叉树的棵数</a:t>
            </a:r>
            <a:endParaRPr lang="zh-CN" altLang="en-US" sz="2400">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712788"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6553200" y="1371600"/>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5181600" y="2209800"/>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6934200" y="2209800"/>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5637213" y="2133600"/>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7086600" y="2133600"/>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6629400" y="13255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0767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nvGraphicFramePr>
        <p:xfrm>
          <a:off x="1331913" y="1304925"/>
          <a:ext cx="2743200" cy="1206500"/>
        </p:xfrm>
        <a:graphic>
          <a:graphicData uri="http://schemas.openxmlformats.org/presentationml/2006/ole">
            <mc:AlternateContent xmlns:mc="http://schemas.openxmlformats.org/markup-compatibility/2006">
              <mc:Choice xmlns:v="urn:schemas-microsoft-com:vml" Requires="v">
                <p:oleObj spid="_x0000_s10767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1304925"/>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nvGraphicFramePr>
        <p:xfrm>
          <a:off x="1258888" y="4365625"/>
          <a:ext cx="4343400" cy="914400"/>
        </p:xfrm>
        <a:graphic>
          <a:graphicData uri="http://schemas.openxmlformats.org/presentationml/2006/ole">
            <mc:AlternateContent xmlns:mc="http://schemas.openxmlformats.org/markup-compatibility/2006">
              <mc:Choice xmlns:v="urn:schemas-microsoft-com:vml" Requires="v">
                <p:oleObj spid="_x0000_s10767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888"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nvGraphicFramePr>
        <p:xfrm>
          <a:off x="1150938" y="5373688"/>
          <a:ext cx="4495800" cy="914400"/>
        </p:xfrm>
        <a:graphic>
          <a:graphicData uri="http://schemas.openxmlformats.org/presentationml/2006/ole">
            <mc:AlternateContent xmlns:mc="http://schemas.openxmlformats.org/markup-compatibility/2006">
              <mc:Choice xmlns:v="urn:schemas-microsoft-com:vml" Requires="v">
                <p:oleObj spid="_x0000_s10767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0938"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6084168" y="4985881"/>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360363"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468313" y="2995613"/>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971550"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5653088"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449103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693578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5680075" y="3876675"/>
            <a:ext cx="120015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7264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5753100" y="4479925"/>
            <a:ext cx="7032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7288213" y="4479925"/>
            <a:ext cx="7032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5756275" y="5487988"/>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7269163" y="5487988"/>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5900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7269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4859338" y="3427413"/>
            <a:ext cx="18732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4859338" y="5011738"/>
            <a:ext cx="2087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71437" y="-1508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468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395288" y="3214688"/>
            <a:ext cx="86423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827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137430" y="917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251520" y="4590622"/>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2683875" y="4590622"/>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7580419"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5037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484188"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935038"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935038"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935038" y="4495800"/>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2843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3635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4427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5867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3130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4572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5867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2843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3706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5146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5938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107504"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107950" y="188913"/>
            <a:ext cx="65516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smtClean="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647700" y="1125538"/>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611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lstStyle/>
          <a:p>
            <a:r>
              <a:rPr lang="zh-CN" altLang="en-US" smtClean="0"/>
              <a:t>二叉树遍历方法小结</a:t>
            </a:r>
          </a:p>
        </p:txBody>
      </p:sp>
      <p:sp>
        <p:nvSpPr>
          <p:cNvPr id="4" name="Text Box 3"/>
          <p:cNvSpPr txBox="1">
            <a:spLocks noChangeArrowheads="1"/>
          </p:cNvSpPr>
          <p:nvPr/>
        </p:nvSpPr>
        <p:spPr bwMode="auto">
          <a:xfrm>
            <a:off x="323850" y="1125538"/>
            <a:ext cx="842486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t>从二叉树的三种递归遍历算法可知，三种遍历算法的不同之处在于</a:t>
            </a:r>
            <a:r>
              <a:rPr lang="zh-CN" altLang="en-US" sz="1600">
                <a:solidFill>
                  <a:srgbClr val="FF0000"/>
                </a:solidFill>
              </a:rPr>
              <a:t>访问根结点和遍历左、右子树的顺序不同</a:t>
            </a:r>
            <a:r>
              <a:rPr lang="zh-CN" altLang="en-US" sz="1600"/>
              <a:t>，若递归算法中去掉与递归无关的语句</a:t>
            </a:r>
            <a:r>
              <a:rPr lang="en-US" altLang="zh-CN" sz="1600"/>
              <a:t>——</a:t>
            </a:r>
            <a:r>
              <a:rPr lang="zh-CN" altLang="en-US" sz="160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323850" y="2441575"/>
            <a:ext cx="842486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这样一来每个结点都被访问三次，若将按顺序</a:t>
            </a:r>
            <a:r>
              <a:rPr lang="zh-CN" altLang="en-US" sz="1600">
                <a:solidFill>
                  <a:srgbClr val="FF0000"/>
                </a:solidFill>
              </a:rPr>
              <a:t>第一次</a:t>
            </a:r>
            <a:r>
              <a:rPr lang="zh-CN" altLang="en-US" sz="1600"/>
              <a:t>访问的结点排列起来，则得到该二叉树的先序序列，</a:t>
            </a:r>
            <a:r>
              <a:rPr lang="zh-CN" altLang="en-US" sz="1600">
                <a:solidFill>
                  <a:srgbClr val="FF0000"/>
                </a:solidFill>
              </a:rPr>
              <a:t>第二次</a:t>
            </a:r>
            <a:r>
              <a:rPr lang="zh-CN" altLang="en-US" sz="1600"/>
              <a:t>访问的结点排列起来，则得到该二叉树的中序序列，</a:t>
            </a:r>
            <a:r>
              <a:rPr lang="zh-CN" altLang="en-US" sz="1600">
                <a:solidFill>
                  <a:srgbClr val="FF0000"/>
                </a:solidFill>
              </a:rPr>
              <a:t>第三次</a:t>
            </a:r>
            <a:r>
              <a:rPr lang="zh-CN" altLang="en-US" sz="1600"/>
              <a:t>访问的结点排列起来，则得到该二叉树的后序序列。</a:t>
            </a:r>
          </a:p>
        </p:txBody>
      </p:sp>
      <p:sp>
        <p:nvSpPr>
          <p:cNvPr id="6" name="Text Box 5"/>
          <p:cNvSpPr txBox="1">
            <a:spLocks noChangeArrowheads="1"/>
          </p:cNvSpPr>
          <p:nvPr/>
        </p:nvSpPr>
        <p:spPr bwMode="auto">
          <a:xfrm>
            <a:off x="323850" y="3735388"/>
            <a:ext cx="2879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600" dirty="0"/>
              <a:t>右图中，第一次访问到的结点用</a:t>
            </a:r>
            <a:r>
              <a:rPr lang="zh-CN" altLang="en-US" sz="1600" dirty="0">
                <a:solidFill>
                  <a:srgbClr val="FF0000"/>
                </a:solidFill>
                <a:effectLst>
                  <a:outerShdw blurRad="38100" dist="38100" dir="2700000" algn="tl">
                    <a:srgbClr val="000000">
                      <a:alpha val="43137"/>
                    </a:srgbClr>
                  </a:outerShdw>
                </a:effectLst>
              </a:rPr>
              <a:t>△</a:t>
            </a:r>
            <a:r>
              <a:rPr lang="zh-CN" altLang="en-US" sz="1600" dirty="0"/>
              <a:t>表示，第二次访问到的结点用</a:t>
            </a:r>
            <a:r>
              <a:rPr lang="zh-CN" altLang="en-US" sz="1600" dirty="0">
                <a:solidFill>
                  <a:srgbClr val="0000FF"/>
                </a:solidFill>
                <a:effectLst>
                  <a:outerShdw blurRad="38100" dist="38100" dir="2700000" algn="tl">
                    <a:srgbClr val="000000">
                      <a:alpha val="43137"/>
                    </a:srgbClr>
                  </a:outerShdw>
                </a:effectLst>
              </a:rPr>
              <a:t>○</a:t>
            </a:r>
            <a:r>
              <a:rPr lang="zh-CN" altLang="en-US" sz="1600" dirty="0"/>
              <a:t>表示，第三次访问到的结点用</a:t>
            </a:r>
            <a:r>
              <a:rPr lang="zh-CN" altLang="en-US" sz="1600" dirty="0">
                <a:solidFill>
                  <a:srgbClr val="00FF00"/>
                </a:solidFill>
              </a:rPr>
              <a:t>□</a:t>
            </a:r>
            <a:r>
              <a:rPr lang="zh-CN" altLang="en-US" sz="1600" dirty="0"/>
              <a:t>表示，按虚线顺序将所有</a:t>
            </a:r>
            <a:r>
              <a:rPr lang="zh-CN" altLang="en-US" sz="1600" dirty="0">
                <a:solidFill>
                  <a:srgbClr val="FF0000"/>
                </a:solidFill>
                <a:effectLst>
                  <a:outerShdw blurRad="38100" dist="38100" dir="2700000" algn="tl">
                    <a:srgbClr val="000000">
                      <a:alpha val="43137"/>
                    </a:srgbClr>
                  </a:outerShdw>
                </a:effectLst>
              </a:rPr>
              <a:t>△</a:t>
            </a:r>
            <a:r>
              <a:rPr lang="zh-CN" altLang="en-US" sz="1600" dirty="0"/>
              <a:t>排列起来，则得到先序序列为</a:t>
            </a:r>
            <a:r>
              <a:rPr lang="en-US" altLang="zh-CN" sz="1600" dirty="0"/>
              <a:t>-*</a:t>
            </a:r>
            <a:r>
              <a:rPr lang="en-US" altLang="zh-CN" sz="1600" dirty="0" err="1"/>
              <a:t>abc</a:t>
            </a:r>
            <a:r>
              <a:rPr lang="en-US" altLang="zh-CN" sz="1600" dirty="0"/>
              <a:t>,</a:t>
            </a:r>
            <a:r>
              <a:rPr lang="zh-CN" altLang="en-US" sz="1600" dirty="0"/>
              <a:t>将所有</a:t>
            </a:r>
            <a:r>
              <a:rPr lang="zh-CN" altLang="en-US" sz="1600" dirty="0">
                <a:solidFill>
                  <a:srgbClr val="0000FF"/>
                </a:solidFill>
                <a:effectLst>
                  <a:outerShdw blurRad="38100" dist="38100" dir="2700000" algn="tl">
                    <a:srgbClr val="000000">
                      <a:alpha val="43137"/>
                    </a:srgbClr>
                  </a:outerShdw>
                </a:effectLst>
              </a:rPr>
              <a:t>○</a:t>
            </a:r>
            <a:r>
              <a:rPr lang="zh-CN" altLang="en-US" sz="1600" dirty="0"/>
              <a:t>排列起来，则得到中序序列为</a:t>
            </a:r>
            <a:r>
              <a:rPr lang="en-US" altLang="zh-CN" sz="1600" dirty="0"/>
              <a:t>a*b-c</a:t>
            </a:r>
            <a:r>
              <a:rPr lang="zh-CN" altLang="en-US" sz="1600" dirty="0"/>
              <a:t>，将所有</a:t>
            </a:r>
            <a:r>
              <a:rPr lang="zh-CN" altLang="en-US" sz="1600" dirty="0">
                <a:solidFill>
                  <a:srgbClr val="00FF00"/>
                </a:solidFill>
              </a:rPr>
              <a:t>□</a:t>
            </a:r>
            <a:r>
              <a:rPr lang="zh-CN" altLang="en-US" sz="1600" dirty="0"/>
              <a:t>排列起来，则得到后序序列为</a:t>
            </a:r>
            <a:r>
              <a:rPr lang="en-US" altLang="zh-CN" sz="1600" dirty="0" err="1"/>
              <a:t>ab</a:t>
            </a:r>
            <a:r>
              <a:rPr lang="en-US" altLang="zh-CN" sz="1600" dirty="0"/>
              <a:t>*c-</a:t>
            </a:r>
            <a:r>
              <a:rPr lang="zh-CN" altLang="en-US" sz="1600" dirty="0"/>
              <a:t>。</a:t>
            </a:r>
          </a:p>
        </p:txBody>
      </p:sp>
      <p:graphicFrame>
        <p:nvGraphicFramePr>
          <p:cNvPr id="3" name="对象 2"/>
          <p:cNvGraphicFramePr>
            <a:graphicFrameLocks noChangeAspect="1"/>
          </p:cNvGraphicFramePr>
          <p:nvPr/>
        </p:nvGraphicFramePr>
        <p:xfrm>
          <a:off x="2943225" y="2947988"/>
          <a:ext cx="6597650" cy="4368800"/>
        </p:xfrm>
        <a:graphic>
          <a:graphicData uri="http://schemas.openxmlformats.org/presentationml/2006/ole">
            <mc:AlternateContent xmlns:mc="http://schemas.openxmlformats.org/markup-compatibility/2006">
              <mc:Choice xmlns:v="urn:schemas-microsoft-com:vml" Requires="v">
                <p:oleObj spid="_x0000_s112673"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07950" y="0"/>
            <a:ext cx="6202363" cy="1100138"/>
          </a:xfrm>
        </p:spPr>
        <p:txBody>
          <a:bodyPr/>
          <a:lstStyle/>
          <a:p>
            <a:r>
              <a:rPr lang="zh-CN" altLang="en-US" sz="3200" b="1" dirty="0" smtClean="0">
                <a:solidFill>
                  <a:schemeClr val="tx2"/>
                </a:solidFill>
                <a:latin typeface="华文新魏" panose="02010800040101010101" pitchFamily="2" charset="-122"/>
                <a:ea typeface="华文新魏" panose="02010800040101010101" pitchFamily="2" charset="-122"/>
              </a:rPr>
              <a:t>线索化二叉树 </a:t>
            </a:r>
            <a:br>
              <a:rPr lang="zh-CN" altLang="en-US" sz="3200" b="1" dirty="0" smtClean="0">
                <a:solidFill>
                  <a:schemeClr val="tx2"/>
                </a:solidFill>
                <a:latin typeface="华文新魏" panose="02010800040101010101" pitchFamily="2" charset="-122"/>
                <a:ea typeface="华文新魏" panose="02010800040101010101" pitchFamily="2" charset="-122"/>
              </a:rPr>
            </a:br>
            <a:r>
              <a:rPr lang="en-US" altLang="zh-CN" sz="3200" b="1" dirty="0" smtClean="0">
                <a:solidFill>
                  <a:schemeClr val="tx2"/>
                </a:solidFill>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type="body" idx="1"/>
          </p:nvPr>
        </p:nvSpPr>
        <p:spPr>
          <a:xfrm>
            <a:off x="468313" y="1412875"/>
            <a:ext cx="7940675"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chemeClr val="tx2"/>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80182" y="66676"/>
            <a:ext cx="5684838" cy="752475"/>
          </a:xfrm>
        </p:spPr>
        <p:txBody>
          <a:bodyPr/>
          <a:lstStyle/>
          <a:p>
            <a:pPr>
              <a:lnSpc>
                <a:spcPct val="95000"/>
              </a:lnSpc>
            </a:pPr>
            <a:r>
              <a:rPr lang="zh-CN" altLang="en-US" sz="3200" b="1" dirty="0" smtClean="0">
                <a:solidFill>
                  <a:schemeClr val="tx2"/>
                </a:solidFill>
                <a:latin typeface="华文新魏" panose="02010800040101010101" pitchFamily="2" charset="-122"/>
                <a:ea typeface="华文新魏" panose="02010800040101010101" pitchFamily="2" charset="-122"/>
              </a:rPr>
              <a:t>线索 </a:t>
            </a:r>
            <a:r>
              <a:rPr lang="en-US" altLang="zh-CN" sz="3200" b="1" dirty="0" smtClean="0">
                <a:solidFill>
                  <a:schemeClr val="tx2"/>
                </a:solidFill>
                <a:latin typeface="华文新魏" panose="02010800040101010101" pitchFamily="2" charset="-122"/>
                <a:ea typeface="华文新魏" panose="02010800040101010101" pitchFamily="2" charset="-122"/>
              </a:rPr>
              <a:t>(Thread)</a:t>
            </a:r>
            <a:endParaRPr lang="en-US" altLang="zh-CN" sz="4800" dirty="0" smtClean="0">
              <a:solidFill>
                <a:schemeClr val="tx2"/>
              </a:solidFill>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827088" y="5508625"/>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a:latin typeface="Times New Roman" panose="02020603050405020304" pitchFamily="18" charset="0"/>
                <a:ea typeface="仿宋_GB2312" pitchFamily="49" charset="-122"/>
              </a:rPr>
              <a:t>增加前驱</a:t>
            </a:r>
            <a:r>
              <a:rPr lang="en-US" altLang="zh-CN" sz="3000">
                <a:solidFill>
                  <a:schemeClr val="tx2"/>
                </a:solidFill>
                <a:latin typeface="Times New Roman" panose="02020603050405020304" pitchFamily="18" charset="0"/>
                <a:ea typeface="仿宋_GB2312" pitchFamily="49" charset="-122"/>
              </a:rPr>
              <a:t>Pred</a:t>
            </a:r>
            <a:r>
              <a:rPr lang="zh-CN" altLang="en-US" sz="3000">
                <a:latin typeface="Times New Roman" panose="02020603050405020304" pitchFamily="18" charset="0"/>
                <a:ea typeface="仿宋_GB2312" pitchFamily="49" charset="-122"/>
              </a:rPr>
              <a:t>指针和后继</a:t>
            </a:r>
            <a:r>
              <a:rPr lang="en-US" altLang="zh-CN" sz="3000">
                <a:solidFill>
                  <a:schemeClr val="bg2"/>
                </a:solidFill>
                <a:latin typeface="Times New Roman" panose="02020603050405020304" pitchFamily="18" charset="0"/>
                <a:ea typeface="仿宋_GB2312" pitchFamily="49" charset="-122"/>
              </a:rPr>
              <a:t>Succ</a:t>
            </a:r>
            <a:r>
              <a:rPr lang="zh-CN" altLang="en-US" sz="3000">
                <a:latin typeface="Times New Roman" panose="02020603050405020304" pitchFamily="18" charset="0"/>
                <a:ea typeface="仿宋_GB2312" pitchFamily="49" charset="-122"/>
              </a:rPr>
              <a:t>指针的二叉树</a:t>
            </a:r>
            <a:endParaRPr lang="zh-CN" altLang="en-US" sz="3000">
              <a:latin typeface="Times New Roman" panose="02020603050405020304" pitchFamily="18" charset="0"/>
            </a:endParaRPr>
          </a:p>
        </p:txBody>
      </p:sp>
      <p:grpSp>
        <p:nvGrpSpPr>
          <p:cNvPr id="114692" name="Group 12"/>
          <p:cNvGrpSpPr>
            <a:grpSpLocks/>
          </p:cNvGrpSpPr>
          <p:nvPr/>
        </p:nvGrpSpPr>
        <p:grpSpPr bwMode="auto">
          <a:xfrm>
            <a:off x="1042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430213"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89" name="Text Box 49"/>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4694" name="Group 131"/>
          <p:cNvGrpSpPr>
            <a:grpSpLocks/>
          </p:cNvGrpSpPr>
          <p:nvPr/>
        </p:nvGrpSpPr>
        <p:grpSpPr bwMode="auto">
          <a:xfrm>
            <a:off x="3743325" y="2205038"/>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08"/>
              <a:chOff x="4377" y="1820"/>
              <a:chExt cx="1044" cy="308"/>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08"/>
              <a:chOff x="3810" y="2432"/>
              <a:chExt cx="1088" cy="308"/>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89" cy="308"/>
              <a:chOff x="5374" y="2432"/>
              <a:chExt cx="1089"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555625" y="728663"/>
            <a:ext cx="8085138" cy="5940425"/>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改造树结点，将 </a:t>
            </a:r>
            <a:r>
              <a:rPr lang="en-US" altLang="zh-CN" sz="3000" b="1">
                <a:latin typeface="Times New Roman" panose="02020603050405020304" pitchFamily="18" charset="0"/>
                <a:ea typeface="仿宋_GB2312" pitchFamily="49" charset="-122"/>
              </a:rPr>
              <a:t>pred </a:t>
            </a:r>
            <a:r>
              <a:rPr lang="zh-CN" altLang="en-US" sz="3000" b="1">
                <a:latin typeface="Times New Roman" panose="02020603050405020304" pitchFamily="18" charset="0"/>
                <a:ea typeface="仿宋_GB2312" pitchFamily="49" charset="-122"/>
              </a:rPr>
              <a:t>指针和 </a:t>
            </a:r>
            <a:r>
              <a:rPr lang="en-US" altLang="zh-CN" sz="3000" b="1">
                <a:latin typeface="Times New Roman" panose="02020603050405020304" pitchFamily="18" charset="0"/>
                <a:ea typeface="仿宋_GB2312" pitchFamily="49" charset="-122"/>
              </a:rPr>
              <a:t>succ </a:t>
            </a:r>
            <a:r>
              <a:rPr lang="zh-CN" altLang="en-US" sz="3000" b="1">
                <a:latin typeface="Times New Roman" panose="02020603050405020304" pitchFamily="18" charset="0"/>
                <a:ea typeface="仿宋_GB2312" pitchFamily="49" charset="-122"/>
              </a:rPr>
              <a:t>指针压缩到 </a:t>
            </a:r>
            <a:r>
              <a:rPr lang="en-US" altLang="zh-CN" sz="3000" b="1">
                <a:latin typeface="Times New Roman" panose="02020603050405020304" pitchFamily="18" charset="0"/>
                <a:ea typeface="仿宋_GB2312" pitchFamily="49" charset="-122"/>
              </a:rPr>
              <a:t>leftChild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rightChild </a:t>
            </a:r>
            <a:r>
              <a:rPr lang="zh-CN" altLang="en-US" sz="3000" b="1">
                <a:latin typeface="Times New Roman" panose="02020603050405020304" pitchFamily="18" charset="0"/>
                <a:ea typeface="仿宋_GB2312" pitchFamily="49" charset="-122"/>
              </a:rPr>
              <a:t>的空闲指针中，并增设两个标志 </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rtag</a:t>
            </a:r>
            <a:r>
              <a:rPr lang="zh-CN" altLang="en-US" sz="3000" b="1">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sz="3000" b="1">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200" b="1">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0</a:t>
            </a:r>
            <a:r>
              <a:rPr lang="zh-CN" altLang="en-US" sz="3000" b="1">
                <a:latin typeface="Times New Roman" panose="02020603050405020304" pitchFamily="18" charset="0"/>
                <a:ea typeface="仿宋_GB2312" pitchFamily="49" charset="-122"/>
              </a:rPr>
              <a:t>，表示相应指针指示左子女（或右子女结点）；当</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258888" y="3968750"/>
            <a:ext cx="6589712" cy="504825"/>
            <a:chOff x="589" y="913"/>
            <a:chExt cx="4151"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rgbClr val="0000CC"/>
          </a:solidFill>
        </a:ln>
      </a:spPr>
      <a:bodyPr lIns="0" tIns="0" rIns="0" bIns="0" rtlCol="0" anchor="ctr">
        <a:spAutoFit/>
      </a:bodyPr>
      <a:lstStyle>
        <a:defPPr algn="just">
          <a:defRPr sz="2000" dirty="0" smtClean="0">
            <a:solidFill>
              <a:srgbClr val="0000FF"/>
            </a:solidFill>
          </a:defRPr>
        </a:defPPr>
      </a:lstStyle>
    </a:spDef>
    <a:lnDef>
      <a:spPr bwMode="auto">
        <a:ln>
          <a:solidFill>
            <a:srgbClr val="FF0000"/>
          </a:solidFill>
          <a:tailEnd type="triangle"/>
        </a:ln>
        <a:extLst/>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4286</TotalTime>
  <Words>12570</Words>
  <Application>Microsoft Office PowerPoint</Application>
  <PresentationFormat>全屏显示(4:3)</PresentationFormat>
  <Paragraphs>3418</Paragraphs>
  <Slides>196</Slides>
  <Notes>8</Notes>
  <HiddenSlides>1</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5</vt:i4>
      </vt:variant>
      <vt:variant>
        <vt:lpstr>幻灯片标题</vt:lpstr>
      </vt:variant>
      <vt:variant>
        <vt:i4>196</vt:i4>
      </vt:variant>
    </vt:vector>
  </HeadingPairs>
  <TitlesOfParts>
    <vt:vector size="228" baseType="lpstr">
      <vt:lpstr>Arial Unicode MS</vt:lpstr>
      <vt:lpstr>ITC Officina Sans Book</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Arial Narrow</vt:lpstr>
      <vt:lpstr>Comic Sans MS</vt:lpstr>
      <vt:lpstr>Corbel</vt:lpstr>
      <vt:lpstr>Courier New</vt:lpstr>
      <vt:lpstr>Garamond</vt:lpstr>
      <vt:lpstr>Symbol</vt:lpstr>
      <vt:lpstr>Tahoma</vt:lpstr>
      <vt:lpstr>Times New Roman</vt:lpstr>
      <vt:lpstr>Wingdings</vt:lpstr>
      <vt:lpstr>Blends</vt:lpstr>
      <vt:lpstr>自定义设计方案</vt:lpstr>
      <vt:lpstr>1_Blends</vt:lpstr>
      <vt:lpstr>2_Blends</vt:lpstr>
      <vt:lpstr>1_自定义设计方案</vt:lpstr>
      <vt:lpstr>Visio</vt:lpstr>
      <vt:lpstr>公式</vt:lpstr>
      <vt:lpstr>Picture2</vt:lpstr>
      <vt:lpstr>文档</vt:lpstr>
      <vt:lpstr>Document</vt:lpstr>
      <vt:lpstr>       数 据 结 构</vt:lpstr>
      <vt:lpstr>第四章要点回顾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二叉树的性质</vt:lpstr>
      <vt:lpstr>PowerPoint 演示文稿</vt:lpstr>
      <vt:lpstr>PowerPoint 演示文稿</vt:lpstr>
      <vt:lpstr>PowerPoint 演示文稿</vt:lpstr>
      <vt:lpstr>PowerPoint 演示文稿</vt:lpstr>
      <vt:lpstr>PowerPoint 演示文稿</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PowerPoint 演示文稿</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 下的前驱</vt:lpstr>
      <vt:lpstr>在中序线索化二叉树中部分 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 树的类定义</vt:lpstr>
      <vt:lpstr>PowerPoint 演示文稿</vt:lpstr>
      <vt:lpstr>子女-兄弟链表常用操作的实现</vt:lpstr>
      <vt:lpstr>PowerPoint 演示文稿</vt:lpstr>
      <vt:lpstr>PowerPoint 演示文稿</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PowerPoint 演示文稿</vt:lpstr>
      <vt:lpstr>森林与二叉树的转换</vt:lpstr>
      <vt:lpstr>森林转化成二叉树的规则</vt:lpstr>
      <vt:lpstr>二叉树转换为森林的规则</vt:lpstr>
      <vt:lpstr>森林的遍历</vt:lpstr>
      <vt:lpstr>森林的先根次序遍历</vt:lpstr>
      <vt:lpstr>PowerPoint 演示文稿</vt:lpstr>
      <vt:lpstr>森林的后根次序遍历</vt:lpstr>
      <vt:lpstr>PowerPoint 演示文稿</vt:lpstr>
      <vt:lpstr>广度优先遍历（层次序遍历）</vt:lpstr>
      <vt:lpstr>堆 ( Heap )</vt:lpstr>
      <vt:lpstr>最小堆 vs 最大堆</vt:lpstr>
      <vt:lpstr>堆的元素下标计算</vt:lpstr>
      <vt:lpstr>最小堆的类定义</vt:lpstr>
      <vt:lpstr>堆的建立</vt:lpstr>
      <vt:lpstr>PowerPoint 演示文稿</vt:lpstr>
      <vt:lpstr>将一组用数组存放的任意数据调整成堆</vt:lpstr>
      <vt:lpstr>PowerPoint 演示文稿</vt:lpstr>
      <vt:lpstr>PowerPoint 演示文稿</vt:lpstr>
      <vt:lpstr>PowerPoint 演示文稿</vt:lpstr>
      <vt:lpstr>最小堆的下滑调整算法</vt:lpstr>
      <vt:lpstr>最小堆的插入</vt:lpstr>
      <vt:lpstr>PowerPoint 演示文稿</vt:lpstr>
      <vt:lpstr>PowerPoint 演示文稿</vt:lpstr>
      <vt:lpstr>PowerPoint 演示文稿</vt:lpstr>
      <vt:lpstr>最小堆的删除算法</vt:lpstr>
      <vt:lpstr>堆排序、二叉排序树</vt:lpstr>
      <vt:lpstr>PowerPoint 演示文稿</vt:lpstr>
      <vt:lpstr>Huffman树</vt:lpstr>
      <vt:lpstr>PowerPoint 演示文稿</vt:lpstr>
      <vt:lpstr>带权路径长度  (Weighted Path Length, WPL)</vt:lpstr>
      <vt:lpstr>PowerPoint 演示文稿</vt:lpstr>
      <vt:lpstr>PowerPoint 演示文稿</vt:lpstr>
      <vt:lpstr>Huffman树</vt:lpstr>
      <vt:lpstr>PowerPoint 演示文稿</vt:lpstr>
      <vt:lpstr>PowerPoint 演示文稿</vt:lpstr>
      <vt:lpstr>Huffman树的类定义</vt:lpstr>
      <vt:lpstr>PowerPoint 演示文稿</vt:lpstr>
      <vt:lpstr>建立Huffman树的算法</vt:lpstr>
      <vt:lpstr>PowerPoint 演示文稿</vt:lpstr>
      <vt:lpstr>采用静态链表的Huffman树</vt:lpstr>
      <vt:lpstr>PowerPoint 演示文稿</vt:lpstr>
      <vt:lpstr>PowerPoint 演示文稿</vt:lpstr>
      <vt:lpstr>PowerPoint 演示文稿</vt:lpstr>
      <vt:lpstr>PowerPoint 演示文稿</vt:lpstr>
      <vt:lpstr>建立Huffman树的算法</vt:lpstr>
      <vt:lpstr>最佳判定树</vt:lpstr>
      <vt:lpstr>PowerPoint 演示文稿</vt:lpstr>
      <vt:lpstr>PowerPoint 演示文稿</vt:lpstr>
      <vt:lpstr>PowerPoint 演示文稿</vt:lpstr>
      <vt:lpstr>判定树在游戏中的应用</vt:lpstr>
      <vt:lpstr>Huffman编码</vt:lpstr>
      <vt:lpstr>PowerPoint 演示文稿</vt:lpstr>
      <vt:lpstr>PowerPoint 演示文稿</vt:lpstr>
      <vt:lpstr>香农-范诺算法（Shannon-Fano coding）</vt:lpstr>
      <vt:lpstr>第二次上机作业（2019年10.24前完成）</vt:lpstr>
      <vt:lpstr>第二次上机实习题目 ——实现windows资源管理器</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1064</cp:revision>
  <dcterms:created xsi:type="dcterms:W3CDTF">2004-02-17T03:02:14Z</dcterms:created>
  <dcterms:modified xsi:type="dcterms:W3CDTF">2019-10-10T13:51:30Z</dcterms:modified>
</cp:coreProperties>
</file>